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759" r:id="rId2"/>
    <p:sldId id="854" r:id="rId3"/>
    <p:sldId id="835" r:id="rId4"/>
    <p:sldId id="819" r:id="rId5"/>
    <p:sldId id="833" r:id="rId6"/>
    <p:sldId id="834" r:id="rId7"/>
    <p:sldId id="836" r:id="rId8"/>
    <p:sldId id="837" r:id="rId9"/>
    <p:sldId id="838" r:id="rId10"/>
    <p:sldId id="839" r:id="rId11"/>
    <p:sldId id="840" r:id="rId12"/>
    <p:sldId id="841" r:id="rId13"/>
    <p:sldId id="843" r:id="rId14"/>
    <p:sldId id="842" r:id="rId15"/>
    <p:sldId id="664" r:id="rId16"/>
    <p:sldId id="792" r:id="rId17"/>
    <p:sldId id="767" r:id="rId18"/>
    <p:sldId id="674" r:id="rId19"/>
    <p:sldId id="844" r:id="rId20"/>
    <p:sldId id="845" r:id="rId21"/>
    <p:sldId id="849" r:id="rId22"/>
    <p:sldId id="846" r:id="rId23"/>
    <p:sldId id="847" r:id="rId24"/>
    <p:sldId id="848" r:id="rId25"/>
    <p:sldId id="850" r:id="rId26"/>
    <p:sldId id="851" r:id="rId27"/>
    <p:sldId id="852" r:id="rId28"/>
    <p:sldId id="853" r:id="rId29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1200" kern="1200">
        <a:solidFill>
          <a:schemeClr val="tx1"/>
        </a:solidFill>
        <a:latin typeface="Times New Roman" panose="02020603050405020304" pitchFamily="18" charset="0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97" userDrawn="1">
          <p15:clr>
            <a:srgbClr val="A4A3A4"/>
          </p15:clr>
        </p15:guide>
        <p15:guide id="2" pos="312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CC"/>
    <a:srgbClr val="FFFFCC"/>
    <a:srgbClr val="CCFFFF"/>
    <a:srgbClr val="0000FF"/>
    <a:srgbClr val="FF66FF"/>
    <a:srgbClr val="E7260F"/>
    <a:srgbClr val="9DAFFD"/>
    <a:srgbClr val="FF99FF"/>
    <a:srgbClr val="FF99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 autoAdjust="0"/>
  </p:normalViewPr>
  <p:slideViewPr>
    <p:cSldViewPr snapToGrid="0">
      <p:cViewPr varScale="1">
        <p:scale>
          <a:sx n="115" d="100"/>
          <a:sy n="115" d="100"/>
        </p:scale>
        <p:origin x="571" y="72"/>
      </p:cViewPr>
      <p:guideLst>
        <p:guide orient="horz" pos="408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39" d="100"/>
          <a:sy n="39" d="100"/>
        </p:scale>
        <p:origin x="-1402" y="-102"/>
      </p:cViewPr>
      <p:guideLst>
        <p:guide orient="horz" pos="2197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defTabSz="901323" eaLnBrk="0" latinLnBrk="0" hangingPunct="0">
              <a:defRPr sz="1000" i="1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799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algn="r" defTabSz="901323" eaLnBrk="0" latinLnBrk="0" hangingPunct="0">
              <a:defRPr sz="1000" i="1">
                <a:latin typeface="돋움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5950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defTabSz="749487" eaLnBrk="1" latinLnBrk="0" hangingPunct="1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799" y="8033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t" anchorCtr="0" compatLnSpc="1">
            <a:prstTxWarp prst="textNoShape">
              <a:avLst/>
            </a:prstTxWarp>
          </a:bodyPr>
          <a:lstStyle>
            <a:lvl1pPr algn="r" defTabSz="749487" eaLnBrk="1" latinLnBrk="0" hangingPunct="1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51189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b" anchorCtr="0" compatLnSpc="1">
            <a:prstTxWarp prst="textNoShape">
              <a:avLst/>
            </a:prstTxWarp>
          </a:bodyPr>
          <a:lstStyle>
            <a:lvl1pPr defTabSz="749487" eaLnBrk="1" latinLnBrk="0" hangingPunct="1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799" y="9451189"/>
            <a:ext cx="2945876" cy="46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3" tIns="0" rIns="19383" bIns="0" numCol="1" anchor="b" anchorCtr="0" compatLnSpc="1">
            <a:prstTxWarp prst="textNoShape">
              <a:avLst/>
            </a:prstTxWarp>
          </a:bodyPr>
          <a:lstStyle>
            <a:lvl1pPr algn="r" defTabSz="749487" eaLnBrk="1" latinLnBrk="0" hangingPunct="1">
              <a:defRPr sz="1000" i="1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52A5210-1BF0-4D99-8E72-82A3D87DBF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23" y="4720777"/>
            <a:ext cx="4985831" cy="3908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1" tIns="46843" rIns="92071" bIns="468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Body Text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3017415" y="9454401"/>
            <a:ext cx="764474" cy="257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7225" tIns="45227" rIns="87225" bIns="45227">
            <a:spAutoFit/>
          </a:bodyPr>
          <a:lstStyle>
            <a:lvl1pPr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1pPr>
            <a:lvl2pPr marL="742950" indent="-28575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2pPr>
            <a:lvl3pPr marL="1143000" indent="-22860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3pPr>
            <a:lvl4pPr marL="1600200" indent="-22860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4pPr>
            <a:lvl5pPr marL="2057400" indent="-228600" defTabSz="839788" eaLnBrk="0" hangingPunct="0"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5pPr>
            <a:lvl6pPr marL="25146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6pPr>
            <a:lvl7pPr marL="29718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7pPr>
            <a:lvl8pPr marL="34290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8pPr>
            <a:lvl9pPr marL="3886200" indent="-228600" defTabSz="839788" eaLnBrk="0" fontAlgn="base" hangingPunct="0">
              <a:spcBef>
                <a:spcPct val="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90000"/>
              </a:lnSpc>
              <a:defRPr/>
            </a:pPr>
            <a:r>
              <a:rPr lang="en-US" altLang="ko-KR">
                <a:latin typeface="Arial" panose="020B0604020202020204" pitchFamily="34" charset="0"/>
              </a:rPr>
              <a:t>Page </a:t>
            </a:r>
            <a:fld id="{1CC2A2D0-5AF0-44BC-A1DD-FB9D70A9A76C}" type="slidenum">
              <a:rPr lang="en-US" altLang="ko-KR" smtClean="0">
                <a:latin typeface="Arial" panose="020B0604020202020204" pitchFamily="34" charset="0"/>
              </a:rPr>
              <a:pPr algn="ctr">
                <a:lnSpc>
                  <a:spcPct val="90000"/>
                </a:lnSpc>
                <a:defRPr/>
              </a:pPr>
              <a:t>‹#›</a:t>
            </a:fld>
            <a:endParaRPr lang="en-US" altLang="ko-KR">
              <a:latin typeface="Arial" panose="020B0604020202020204" pitchFamily="34" charset="0"/>
            </a:endParaRPr>
          </a:p>
        </p:txBody>
      </p:sp>
      <p:sp>
        <p:nvSpPr>
          <p:cNvPr id="3080" name="Rectangle 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87413" y="865188"/>
            <a:ext cx="5021262" cy="34782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6942792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1pPr>
    <a:lvl2pPr marL="449263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2pPr>
    <a:lvl3pPr marL="900113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3pPr>
    <a:lvl4pPr marL="1349375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4pPr>
    <a:lvl5pPr marL="1798638" algn="l" defTabSz="885825" rtl="0" eaLnBrk="0" fontAlgn="base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돋움" pitchFamily="50" charset="-127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704850" y="765175"/>
            <a:ext cx="8389938" cy="2211388"/>
            <a:chOff x="478" y="1056"/>
            <a:chExt cx="5285" cy="1393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ltGray">
            <a:xfrm>
              <a:off x="483" y="1057"/>
              <a:ext cx="5272" cy="1391"/>
            </a:xfrm>
            <a:prstGeom prst="rect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400">
                <a:latin typeface="돋움" panose="020B0600000101010101" pitchFamily="50" charset="-127"/>
              </a:endParaRPr>
            </a:p>
          </p:txBody>
        </p:sp>
        <p:sp>
          <p:nvSpPr>
            <p:cNvPr id="6" name="Freeform 4"/>
            <p:cNvSpPr>
              <a:spLocks/>
            </p:cNvSpPr>
            <p:nvPr/>
          </p:nvSpPr>
          <p:spPr bwMode="ltGray">
            <a:xfrm>
              <a:off x="478" y="1056"/>
              <a:ext cx="5273" cy="1393"/>
            </a:xfrm>
            <a:custGeom>
              <a:avLst/>
              <a:gdLst>
                <a:gd name="T0" fmla="*/ 5272 w 5273"/>
                <a:gd name="T1" fmla="*/ 0 h 1393"/>
                <a:gd name="T2" fmla="*/ 0 w 5273"/>
                <a:gd name="T3" fmla="*/ 0 h 1393"/>
                <a:gd name="T4" fmla="*/ 0 w 5273"/>
                <a:gd name="T5" fmla="*/ 1392 h 13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73" h="1393">
                  <a:moveTo>
                    <a:pt x="5272" y="0"/>
                  </a:moveTo>
                  <a:lnTo>
                    <a:pt x="0" y="0"/>
                  </a:lnTo>
                  <a:lnTo>
                    <a:pt x="0" y="1392"/>
                  </a:lnTo>
                </a:path>
              </a:pathLst>
            </a:custGeom>
            <a:noFill/>
            <a:ln w="12700" cap="rnd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ltGray">
            <a:xfrm>
              <a:off x="490" y="1056"/>
              <a:ext cx="5273" cy="1393"/>
            </a:xfrm>
            <a:custGeom>
              <a:avLst/>
              <a:gdLst>
                <a:gd name="T0" fmla="*/ 5272 w 5273"/>
                <a:gd name="T1" fmla="*/ 0 h 1393"/>
                <a:gd name="T2" fmla="*/ 5272 w 5273"/>
                <a:gd name="T3" fmla="*/ 1392 h 1393"/>
                <a:gd name="T4" fmla="*/ 0 w 5273"/>
                <a:gd name="T5" fmla="*/ 1392 h 139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73" h="1393">
                  <a:moveTo>
                    <a:pt x="5272" y="0"/>
                  </a:moveTo>
                  <a:lnTo>
                    <a:pt x="5272" y="1392"/>
                  </a:lnTo>
                  <a:lnTo>
                    <a:pt x="0" y="1392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704850" y="6021388"/>
            <a:ext cx="8383588" cy="153987"/>
            <a:chOff x="480" y="3744"/>
            <a:chExt cx="5281" cy="97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ltGray">
            <a:xfrm>
              <a:off x="480" y="3744"/>
              <a:ext cx="5280" cy="96"/>
            </a:xfrm>
            <a:prstGeom prst="rect">
              <a:avLst/>
            </a:prstGeom>
            <a:solidFill>
              <a:srgbClr val="EAEAEA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400">
                <a:latin typeface="돋움" panose="020B0600000101010101" pitchFamily="50" charset="-127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ltGray">
            <a:xfrm>
              <a:off x="480" y="3744"/>
              <a:ext cx="5281" cy="97"/>
            </a:xfrm>
            <a:custGeom>
              <a:avLst/>
              <a:gdLst>
                <a:gd name="T0" fmla="*/ 5280 w 5281"/>
                <a:gd name="T1" fmla="*/ 0 h 97"/>
                <a:gd name="T2" fmla="*/ 0 w 5281"/>
                <a:gd name="T3" fmla="*/ 0 h 97"/>
                <a:gd name="T4" fmla="*/ 0 w 5281"/>
                <a:gd name="T5" fmla="*/ 96 h 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81" h="97">
                  <a:moveTo>
                    <a:pt x="5280" y="0"/>
                  </a:moveTo>
                  <a:lnTo>
                    <a:pt x="0" y="0"/>
                  </a:lnTo>
                  <a:lnTo>
                    <a:pt x="0" y="96"/>
                  </a:lnTo>
                </a:path>
              </a:pathLst>
            </a:custGeom>
            <a:noFill/>
            <a:ln w="12700" cap="rnd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ltGray">
            <a:xfrm>
              <a:off x="480" y="3744"/>
              <a:ext cx="5281" cy="97"/>
            </a:xfrm>
            <a:custGeom>
              <a:avLst/>
              <a:gdLst>
                <a:gd name="T0" fmla="*/ 5280 w 5281"/>
                <a:gd name="T1" fmla="*/ 0 h 97"/>
                <a:gd name="T2" fmla="*/ 5280 w 5281"/>
                <a:gd name="T3" fmla="*/ 96 h 97"/>
                <a:gd name="T4" fmla="*/ 0 w 5281"/>
                <a:gd name="T5" fmla="*/ 96 h 9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281" h="97">
                  <a:moveTo>
                    <a:pt x="5280" y="0"/>
                  </a:moveTo>
                  <a:lnTo>
                    <a:pt x="5280" y="96"/>
                  </a:lnTo>
                  <a:lnTo>
                    <a:pt x="0" y="96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4"/>
          <p:cNvGrpSpPr>
            <a:grpSpLocks/>
          </p:cNvGrpSpPr>
          <p:nvPr/>
        </p:nvGrpSpPr>
        <p:grpSpPr bwMode="auto">
          <a:xfrm>
            <a:off x="863600" y="1281113"/>
            <a:ext cx="153988" cy="1752600"/>
            <a:chOff x="578" y="1200"/>
            <a:chExt cx="97" cy="1104"/>
          </a:xfrm>
        </p:grpSpPr>
        <p:sp useBgFill="1">
          <p:nvSpPr>
            <p:cNvPr id="13" name="Rectangle 11"/>
            <p:cNvSpPr>
              <a:spLocks noChangeArrowheads="1"/>
            </p:cNvSpPr>
            <p:nvPr/>
          </p:nvSpPr>
          <p:spPr bwMode="ltGray">
            <a:xfrm>
              <a:off x="578" y="1201"/>
              <a:ext cx="96" cy="1103"/>
            </a:xfrm>
            <a:prstGeom prst="rect">
              <a:avLst/>
            </a:pr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endParaRPr lang="ko-KR" altLang="en-US" sz="1400">
                <a:latin typeface="돋움" panose="020B0600000101010101" pitchFamily="50" charset="-127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ltGray">
            <a:xfrm>
              <a:off x="578" y="1200"/>
              <a:ext cx="97" cy="1104"/>
            </a:xfrm>
            <a:custGeom>
              <a:avLst/>
              <a:gdLst>
                <a:gd name="T0" fmla="*/ 0 w 97"/>
                <a:gd name="T1" fmla="*/ 1103 h 1104"/>
                <a:gd name="T2" fmla="*/ 96 w 97"/>
                <a:gd name="T3" fmla="*/ 1103 h 1104"/>
                <a:gd name="T4" fmla="*/ 96 w 97"/>
                <a:gd name="T5" fmla="*/ 0 h 1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7" h="1104">
                  <a:moveTo>
                    <a:pt x="0" y="1103"/>
                  </a:moveTo>
                  <a:lnTo>
                    <a:pt x="96" y="1103"/>
                  </a:lnTo>
                  <a:lnTo>
                    <a:pt x="96" y="0"/>
                  </a:lnTo>
                </a:path>
              </a:pathLst>
            </a:custGeom>
            <a:noFill/>
            <a:ln w="12700" cap="rnd" cmpd="sng">
              <a:solidFill>
                <a:srgbClr val="B2B2B2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ltGray">
            <a:xfrm>
              <a:off x="578" y="1200"/>
              <a:ext cx="97" cy="1104"/>
            </a:xfrm>
            <a:custGeom>
              <a:avLst/>
              <a:gdLst>
                <a:gd name="T0" fmla="*/ 0 w 97"/>
                <a:gd name="T1" fmla="*/ 1103 h 1104"/>
                <a:gd name="T2" fmla="*/ 0 w 97"/>
                <a:gd name="T3" fmla="*/ 0 h 1104"/>
                <a:gd name="T4" fmla="*/ 96 w 97"/>
                <a:gd name="T5" fmla="*/ 0 h 1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97" h="1104">
                  <a:moveTo>
                    <a:pt x="0" y="1103"/>
                  </a:moveTo>
                  <a:lnTo>
                    <a:pt x="0" y="0"/>
                  </a:lnTo>
                  <a:lnTo>
                    <a:pt x="96" y="0"/>
                  </a:lnTo>
                </a:path>
              </a:pathLst>
            </a:custGeom>
            <a:noFill/>
            <a:ln w="127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88" name="Rectangle 16"/>
          <p:cNvSpPr>
            <a:spLocks noGrp="1" noChangeArrowheads="1"/>
          </p:cNvSpPr>
          <p:nvPr>
            <p:ph type="ctrTitle" sz="quarter"/>
          </p:nvPr>
        </p:nvSpPr>
        <p:spPr>
          <a:xfrm>
            <a:off x="1219200" y="1905000"/>
            <a:ext cx="7772400" cy="838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유형 편집</a:t>
            </a:r>
          </a:p>
        </p:txBody>
      </p:sp>
      <p:sp>
        <p:nvSpPr>
          <p:cNvPr id="3089" name="Rectangle 17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676400" y="3429000"/>
            <a:ext cx="6629400" cy="2743200"/>
          </a:xfrm>
        </p:spPr>
        <p:txBody>
          <a:bodyPr anchor="ctr"/>
          <a:lstStyle>
            <a:lvl1pPr marL="0" indent="0">
              <a:lnSpc>
                <a:spcPct val="80000"/>
              </a:lnSpc>
              <a:buFont typeface="Monotype Sorts" pitchFamily="2" charset="2"/>
              <a:buNone/>
              <a:defRPr b="0"/>
            </a:lvl1pPr>
          </a:lstStyle>
          <a:p>
            <a:endParaRPr lang="ko-KR" altLang="ko-KR"/>
          </a:p>
        </p:txBody>
      </p:sp>
      <p:sp>
        <p:nvSpPr>
          <p:cNvPr id="16" name="Rectangle 18"/>
          <p:cNvSpPr>
            <a:spLocks noGrp="1" noChangeArrowheads="1"/>
          </p:cNvSpPr>
          <p:nvPr>
            <p:ph type="dt" sz="quarter" idx="10"/>
          </p:nvPr>
        </p:nvSpPr>
        <p:spPr>
          <a:xfrm>
            <a:off x="762000" y="6324600"/>
            <a:ext cx="1905000" cy="457200"/>
          </a:xfrm>
        </p:spPr>
        <p:txBody>
          <a:bodyPr/>
          <a:lstStyle>
            <a:lvl1pPr defTabSz="914400" eaLnBrk="0" hangingPunct="0"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7" name="Rectangle 19"/>
          <p:cNvSpPr>
            <a:spLocks noGrp="1" noChangeArrowheads="1"/>
          </p:cNvSpPr>
          <p:nvPr>
            <p:ph type="ftr" sz="quarter" idx="11"/>
          </p:nvPr>
        </p:nvSpPr>
        <p:spPr>
          <a:xfrm>
            <a:off x="3505200" y="6324600"/>
            <a:ext cx="2895600" cy="457200"/>
          </a:xfrm>
        </p:spPr>
        <p:txBody>
          <a:bodyPr/>
          <a:lstStyle>
            <a:lvl1pPr defTabSz="914400" eaLnBrk="0" hangingPunct="0">
              <a:defRPr>
                <a:latin typeface="+mj-lt"/>
              </a:defRPr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003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4850" y="157397"/>
            <a:ext cx="8496300" cy="56962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684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62000" y="6248400"/>
            <a:ext cx="205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eaLnBrk="1" latinLnBrk="0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29000" y="6400800"/>
            <a:ext cx="304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eaLnBrk="1" latinLnBrk="0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400800"/>
            <a:ext cx="2057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 eaLnBrk="1" latinLnBrk="0" hangingPunct="1">
              <a:defRPr sz="14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 </a:t>
            </a:r>
            <a:fld id="{0328C5CF-5986-4B52-AC62-458825EDA3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00113"/>
            <a:ext cx="8534400" cy="519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Body Text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 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 flipH="1">
            <a:off x="304800" y="6324600"/>
            <a:ext cx="922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704850" y="768350"/>
            <a:ext cx="7772400" cy="0"/>
          </a:xfrm>
          <a:prstGeom prst="line">
            <a:avLst/>
          </a:prstGeom>
          <a:noFill/>
          <a:ln w="47625" cmpd="thickThin">
            <a:solidFill>
              <a:srgbClr val="114FF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32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704850" y="157163"/>
            <a:ext cx="8496300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SLIDE TITLE</a:t>
            </a:r>
          </a:p>
        </p:txBody>
      </p:sp>
      <p:grpSp>
        <p:nvGrpSpPr>
          <p:cNvPr id="1033" name="Group 11"/>
          <p:cNvGrpSpPr>
            <a:grpSpLocks/>
          </p:cNvGrpSpPr>
          <p:nvPr/>
        </p:nvGrpSpPr>
        <p:grpSpPr bwMode="auto">
          <a:xfrm>
            <a:off x="669925" y="6376988"/>
            <a:ext cx="946150" cy="366712"/>
            <a:chOff x="422" y="4017"/>
            <a:chExt cx="596" cy="231"/>
          </a:xfrm>
        </p:grpSpPr>
        <p:sp>
          <p:nvSpPr>
            <p:cNvPr id="1034" name="Rectangle 9"/>
            <p:cNvSpPr>
              <a:spLocks noChangeArrowheads="1"/>
            </p:cNvSpPr>
            <p:nvPr/>
          </p:nvSpPr>
          <p:spPr bwMode="auto">
            <a:xfrm>
              <a:off x="422" y="4017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latinLnBrk="0">
                <a:defRPr/>
              </a:pPr>
              <a:endParaRPr lang="ko-KR" altLang="ko-KR" sz="1800" b="1">
                <a:latin typeface="Arial" panose="020B0604020202020204" pitchFamily="34" charset="0"/>
              </a:endParaRPr>
            </a:p>
          </p:txBody>
        </p:sp>
        <p:sp>
          <p:nvSpPr>
            <p:cNvPr id="1035" name="Rectangle 10"/>
            <p:cNvSpPr>
              <a:spLocks noChangeArrowheads="1"/>
            </p:cNvSpPr>
            <p:nvPr/>
          </p:nvSpPr>
          <p:spPr bwMode="auto">
            <a:xfrm>
              <a:off x="902" y="4031"/>
              <a:ext cx="1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1pPr>
              <a:lvl2pPr marL="742950" indent="-28575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2pPr>
              <a:lvl3pPr marL="11430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3pPr>
              <a:lvl4pPr marL="16002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4pPr>
              <a:lvl5pPr marL="2057400" indent="-228600" latinLnBrk="1"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>
                  <a:solidFill>
                    <a:schemeClr val="tx1"/>
                  </a:solidFill>
                  <a:latin typeface="Times New Roman" panose="02020603050405020304" pitchFamily="18" charset="0"/>
                  <a:ea typeface="돋움" panose="020B0600000101010101" pitchFamily="50" charset="-127"/>
                </a:defRPr>
              </a:lvl9pPr>
            </a:lstStyle>
            <a:p>
              <a:pPr latinLnBrk="0">
                <a:defRPr/>
              </a:pPr>
              <a:endParaRPr lang="ko-KR" altLang="ko-KR" sz="1600" b="1">
                <a:latin typeface="돋움" panose="020B0600000101010101" pitchFamily="50" charset="-127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3" r:id="rId2"/>
  </p:sldLayoutIdLst>
  <p:hf hdr="0" ftr="0" dt="0"/>
  <p:txStyles>
    <p:titleStyle>
      <a:lvl1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+mj-lt"/>
          <a:ea typeface="+mj-ea"/>
          <a:cs typeface="+mj-cs"/>
        </a:defRPr>
      </a:lvl1pPr>
      <a:lvl2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2pPr>
      <a:lvl3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3pPr>
      <a:lvl4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4pPr>
      <a:lvl5pPr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5pPr>
      <a:lvl6pPr marL="4572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6pPr>
      <a:lvl7pPr marL="9144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7pPr>
      <a:lvl8pPr marL="13716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8pPr>
      <a:lvl9pPr marL="1828800" algn="just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kumimoji="1" sz="2800" b="1">
          <a:solidFill>
            <a:srgbClr val="FC0128"/>
          </a:solidFill>
          <a:latin typeface="Arial" pitchFamily="34" charset="0"/>
          <a:ea typeface="돋움체" pitchFamily="49" charset="-127"/>
        </a:defRPr>
      </a:lvl9pPr>
    </p:titleStyle>
    <p:bodyStyle>
      <a:lvl1pPr marL="285750" indent="-285750" algn="l" rtl="0" eaLnBrk="0" fontAlgn="base" hangingPunct="0">
        <a:lnSpc>
          <a:spcPct val="120000"/>
        </a:lnSpc>
        <a:spcBef>
          <a:spcPct val="0"/>
        </a:spcBef>
        <a:spcAft>
          <a:spcPct val="20000"/>
        </a:spcAft>
        <a:buClr>
          <a:schemeClr val="tx2"/>
        </a:buClr>
        <a:buSzPct val="75000"/>
        <a:buFont typeface="Monotype Sorts" pitchFamily="2" charset="2"/>
        <a:buChar char="q"/>
        <a:defRPr kumimoji="1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chemeClr val="accent1"/>
        </a:buClr>
        <a:buSzPct val="100000"/>
        <a:buFont typeface="바탕체" pitchFamily="17" charset="-127"/>
        <a:buChar char="-"/>
        <a:defRPr kumimoji="1" sz="1600">
          <a:solidFill>
            <a:schemeClr val="tx1"/>
          </a:solidFill>
          <a:latin typeface="+mn-lt"/>
          <a:ea typeface="바탕체" pitchFamily="17" charset="-127"/>
        </a:defRPr>
      </a:lvl2pPr>
      <a:lvl3pPr marL="1143000" indent="-22860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Clr>
          <a:schemeClr val="tx2"/>
        </a:buClr>
        <a:buSzPct val="60000"/>
        <a:buFont typeface="Monotype Sorts" pitchFamily="2" charset="2"/>
        <a:buChar char="u"/>
        <a:defRPr kumimoji="1" sz="1400">
          <a:solidFill>
            <a:schemeClr val="tx1"/>
          </a:solidFill>
          <a:latin typeface="+mn-lt"/>
          <a:ea typeface="바탕체" pitchFamily="17" charset="-127"/>
        </a:defRPr>
      </a:lvl3pPr>
      <a:lvl4pPr marL="15430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anose="02030609000101010101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4pPr>
      <a:lvl5pPr marL="20002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anose="02030609000101010101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5pPr>
      <a:lvl6pPr marL="24574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6pPr>
      <a:lvl7pPr marL="29146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7pPr>
      <a:lvl8pPr marL="33718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8pPr>
      <a:lvl9pPr marL="3829050" indent="-171450" algn="l" rtl="0" eaLnBrk="0" fontAlgn="base" hangingPunct="0">
        <a:lnSpc>
          <a:spcPct val="90000"/>
        </a:lnSpc>
        <a:spcBef>
          <a:spcPct val="0"/>
        </a:spcBef>
        <a:spcAft>
          <a:spcPct val="20000"/>
        </a:spcAft>
        <a:buSzPct val="100000"/>
        <a:buFont typeface="바탕체" pitchFamily="17" charset="-127"/>
        <a:buChar char=" "/>
        <a:defRPr kumimoji="1" sz="1200">
          <a:solidFill>
            <a:schemeClr val="tx1"/>
          </a:solidFill>
          <a:latin typeface="+mn-lt"/>
          <a:ea typeface="바탕체" pitchFamily="17" charset="-127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6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27.png"/><Relationship Id="rId10" Type="http://schemas.openxmlformats.org/officeDocument/2006/relationships/image" Target="../media/image37.png"/><Relationship Id="rId4" Type="http://schemas.openxmlformats.org/officeDocument/2006/relationships/image" Target="../media/image26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6.png"/><Relationship Id="rId11" Type="http://schemas.openxmlformats.org/officeDocument/2006/relationships/image" Target="../media/image42.emf"/><Relationship Id="rId5" Type="http://schemas.openxmlformats.org/officeDocument/2006/relationships/image" Target="../media/image45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44.png"/><Relationship Id="rId9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3" Type="http://schemas.openxmlformats.org/officeDocument/2006/relationships/image" Target="../media/image6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6.png"/><Relationship Id="rId11" Type="http://schemas.openxmlformats.org/officeDocument/2006/relationships/image" Target="../media/image42.emf"/><Relationship Id="rId5" Type="http://schemas.openxmlformats.org/officeDocument/2006/relationships/image" Target="../media/image45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44.png"/><Relationship Id="rId9" Type="http://schemas.openxmlformats.org/officeDocument/2006/relationships/image" Target="../media/image4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30982" y="1009630"/>
            <a:ext cx="7772400" cy="1818728"/>
          </a:xfrm>
          <a:noFill/>
        </p:spPr>
        <p:txBody>
          <a:bodyPr/>
          <a:lstStyle/>
          <a:p>
            <a:pPr algn="l" eaLnBrk="1" hangingPunct="1">
              <a:lnSpc>
                <a:spcPct val="100000"/>
              </a:lnSpc>
            </a:pPr>
            <a:r>
              <a:rPr lang="ko-KR" altLang="en-US" sz="2000" b="0" dirty="0" err="1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옵트론텍</a:t>
            </a:r>
            <a:r>
              <a:rPr lang="ko-KR" altLang="en-US" sz="2000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</a:t>
            </a:r>
            <a:r>
              <a:rPr lang="ko-KR" altLang="en-US" sz="20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자동 칩 검사기 데이터 처리를 위한 </a:t>
            </a:r>
            <a:r>
              <a:rPr lang="en-US" altLang="ko-KR" sz="20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/>
            </a:r>
            <a:br>
              <a:rPr lang="en-US" altLang="ko-KR" sz="20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</a:br>
            <a:r>
              <a:rPr lang="en-US" altLang="ko-KR" sz="2000" b="0" dirty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</a:t>
            </a:r>
            <a:r>
              <a:rPr lang="en-US" altLang="ko-KR" sz="20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                      </a:t>
            </a:r>
            <a:r>
              <a:rPr lang="ko-KR" altLang="en-US" sz="2000" b="0" dirty="0" smtClean="0">
                <a:solidFill>
                  <a:srgbClr val="000000"/>
                </a:solidFill>
                <a:latin typeface="Times New Roman" panose="02020603050405020304" pitchFamily="18" charset="0"/>
                <a:ea typeface="바탕체" panose="02030609000101010101" pitchFamily="17" charset="-127"/>
              </a:rPr>
              <a:t>인공지능 시스템 개발 방안</a:t>
            </a:r>
            <a:endParaRPr lang="ko-KR" altLang="en-US" sz="2000" b="0" dirty="0">
              <a:solidFill>
                <a:srgbClr val="000000"/>
              </a:solidFill>
              <a:latin typeface="Times New Roman" panose="02020603050405020304" pitchFamily="18" charset="0"/>
              <a:ea typeface="바탕체" panose="02030609000101010101" pitchFamily="17" charset="-127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431053" y="4120846"/>
            <a:ext cx="7391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Pct val="75000"/>
              <a:buFont typeface="Monotype Sorts" pitchFamily="2" charset="2"/>
              <a:buNone/>
              <a:defRPr kumimoji="1" b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SzPct val="100000"/>
              <a:buFont typeface="바탕체" pitchFamily="17" charset="-127"/>
              <a:buChar char="-"/>
              <a:defRPr kumimoji="1" sz="1600">
                <a:solidFill>
                  <a:schemeClr val="tx1"/>
                </a:solidFill>
                <a:latin typeface="+mn-lt"/>
                <a:ea typeface="바탕체" pitchFamily="17" charset="-127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>
                <a:schemeClr val="tx2"/>
              </a:buClr>
              <a:buSzPct val="60000"/>
              <a:buFont typeface="Monotype Sorts" pitchFamily="2" charset="2"/>
              <a:buChar char="u"/>
              <a:defRPr kumimoji="1" sz="1400">
                <a:solidFill>
                  <a:schemeClr val="tx1"/>
                </a:solidFill>
                <a:latin typeface="+mn-lt"/>
                <a:ea typeface="바탕체" pitchFamily="17" charset="-127"/>
              </a:defRPr>
            </a:lvl3pPr>
            <a:lvl4pPr marL="15430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anose="02030609000101010101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4pPr>
            <a:lvl5pPr marL="20002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anose="02030609000101010101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5pPr>
            <a:lvl6pPr marL="24574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6pPr>
            <a:lvl7pPr marL="29146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7pPr>
            <a:lvl8pPr marL="33718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8pPr>
            <a:lvl9pPr marL="3829050" indent="-17145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SzPct val="100000"/>
              <a:buFont typeface="바탕체" pitchFamily="17" charset="-127"/>
              <a:buChar char=" "/>
              <a:defRPr kumimoji="1" sz="1200">
                <a:solidFill>
                  <a:schemeClr val="tx1"/>
                </a:solidFill>
                <a:latin typeface="+mn-lt"/>
                <a:ea typeface="바탕체" pitchFamily="17" charset="-127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ct val="0"/>
              </a:spcAft>
            </a:pPr>
            <a:endParaRPr lang="en-US" altLang="ko-KR" sz="1600" kern="0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</a:pPr>
            <a:endParaRPr lang="en-US" altLang="ko-KR" sz="1600" kern="0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</a:pPr>
            <a:r>
              <a:rPr lang="ko-KR" altLang="en-US" sz="1600" kern="0" dirty="0" err="1">
                <a:latin typeface="Arial" panose="020B0604020202020204" pitchFamily="34" charset="0"/>
                <a:ea typeface="돋움" panose="020B0600000101010101" pitchFamily="50" charset="-127"/>
              </a:rPr>
              <a:t>김후곤</a:t>
            </a:r>
            <a:r>
              <a:rPr lang="en-US" altLang="ko-KR" sz="1600" kern="0" dirty="0">
                <a:latin typeface="Arial" panose="020B0604020202020204" pitchFamily="34" charset="0"/>
                <a:ea typeface="돋움" panose="020B0600000101010101" pitchFamily="50" charset="-127"/>
              </a:rPr>
              <a:t>, </a:t>
            </a:r>
            <a:r>
              <a:rPr lang="ko-KR" altLang="en-US" sz="1600" kern="0" dirty="0">
                <a:latin typeface="Arial" panose="020B0604020202020204" pitchFamily="34" charset="0"/>
                <a:ea typeface="돋움" panose="020B0600000101010101" pitchFamily="50" charset="-127"/>
              </a:rPr>
              <a:t>공학박사</a:t>
            </a:r>
            <a:endParaRPr lang="en-US" altLang="ko-KR" sz="1600" kern="0" dirty="0">
              <a:latin typeface="Arial" panose="020B0604020202020204" pitchFamily="34" charset="0"/>
              <a:ea typeface="돋움" panose="020B0600000101010101" pitchFamily="50" charset="-127"/>
            </a:endParaRPr>
          </a:p>
          <a:p>
            <a:pPr algn="ctr" eaLnBrk="1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ko-KR" sz="1600" kern="0" dirty="0">
                <a:latin typeface="Arial" panose="020B0604020202020204" pitchFamily="34" charset="0"/>
                <a:ea typeface="돋움" panose="020B0600000101010101" pitchFamily="50" charset="-127"/>
              </a:rPr>
              <a:t>hkim@benple.com</a:t>
            </a:r>
            <a:endParaRPr lang="ko-KR" altLang="en-US" sz="1600" kern="0" dirty="0">
              <a:latin typeface="Arial" panose="020B0604020202020204" pitchFamily="34" charset="0"/>
              <a:ea typeface="돋움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F40B3C-AC2E-48DA-AC4B-431658E6D44E}"/>
              </a:ext>
            </a:extLst>
          </p:cNvPr>
          <p:cNvSpPr/>
          <p:nvPr/>
        </p:nvSpPr>
        <p:spPr>
          <a:xfrm>
            <a:off x="4134512" y="3290501"/>
            <a:ext cx="163698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>
              <a:spcBef>
                <a:spcPct val="20000"/>
              </a:spcBef>
            </a:pPr>
            <a:r>
              <a:rPr lang="en-US" altLang="ko-KR" sz="2000" dirty="0"/>
              <a:t>(</a:t>
            </a:r>
            <a:r>
              <a:rPr lang="ko-KR" altLang="en-US" sz="2000" dirty="0"/>
              <a:t>주</a:t>
            </a:r>
            <a:r>
              <a:rPr lang="en-US" altLang="ko-KR" sz="2000" dirty="0" smtClean="0"/>
              <a:t>)</a:t>
            </a:r>
            <a:r>
              <a:rPr lang="ko-KR" altLang="en-US" sz="2000" dirty="0" err="1" smtClean="0"/>
              <a:t>옵트론텍</a:t>
            </a:r>
            <a:endParaRPr lang="en-US" altLang="ko-KR" sz="2000" dirty="0" smtClean="0"/>
          </a:p>
          <a:p>
            <a:pPr algn="ctr" eaLnBrk="1" hangingPunct="1">
              <a:spcBef>
                <a:spcPct val="20000"/>
              </a:spcBef>
            </a:pPr>
            <a:r>
              <a:rPr lang="en-US" altLang="ko-KR" sz="2000" dirty="0" smtClean="0"/>
              <a:t>2018/8/2</a:t>
            </a:r>
          </a:p>
        </p:txBody>
      </p:sp>
    </p:spTree>
    <p:extLst>
      <p:ext uri="{BB962C8B-B14F-4D97-AF65-F5344CB8AC3E}">
        <p14:creationId xmlns:p14="http://schemas.microsoft.com/office/powerpoint/2010/main" val="353269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칩 이미지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1" y="1069993"/>
            <a:ext cx="4039082" cy="40104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99" y="1069993"/>
            <a:ext cx="4044026" cy="401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5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인공지능 기반 분석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: GUI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이물 현황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900113"/>
            <a:ext cx="8534400" cy="552829"/>
          </a:xfrm>
        </p:spPr>
        <p:txBody>
          <a:bodyPr/>
          <a:lstStyle/>
          <a:p>
            <a:r>
              <a:rPr lang="ko-KR" altLang="en-US" smtClean="0"/>
              <a:t>웹기반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605654"/>
              </p:ext>
            </p:extLst>
          </p:nvPr>
        </p:nvGraphicFramePr>
        <p:xfrm>
          <a:off x="769946" y="1452942"/>
          <a:ext cx="8534402" cy="1877128"/>
        </p:xfrm>
        <a:graphic>
          <a:graphicData uri="http://schemas.openxmlformats.org/drawingml/2006/table">
            <a:tbl>
              <a:tblPr/>
              <a:tblGrid>
                <a:gridCol w="65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9098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98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Defect5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Defect6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Defect7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Defect8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Defect9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Defect10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Defect11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전체수량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양품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수율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상명이물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하면이물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MASK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37" y="4252426"/>
            <a:ext cx="807640" cy="8019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362" y="4252426"/>
            <a:ext cx="807640" cy="8019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87" y="4252426"/>
            <a:ext cx="807640" cy="8019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927" y="4252426"/>
            <a:ext cx="807640" cy="8019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5" y="5180929"/>
            <a:ext cx="807640" cy="8019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7" y="5164006"/>
            <a:ext cx="807640" cy="8019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187" y="5158490"/>
            <a:ext cx="807640" cy="8019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40" y="3489492"/>
            <a:ext cx="2926257" cy="290554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355" y="5180929"/>
            <a:ext cx="807640" cy="80192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72135" y="3584673"/>
            <a:ext cx="3078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Detect2</a:t>
            </a:r>
            <a:r>
              <a:rPr lang="ko-KR" altLang="en-US" sz="1400" dirty="0" smtClean="0">
                <a:solidFill>
                  <a:srgbClr val="FF0000"/>
                </a:solidFill>
              </a:rPr>
              <a:t>의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상면</a:t>
            </a:r>
            <a:r>
              <a:rPr lang="en-US" altLang="ko-KR" sz="1400" dirty="0" smtClean="0">
                <a:solidFill>
                  <a:srgbClr val="FF0000"/>
                </a:solidFill>
              </a:rPr>
              <a:t>/</a:t>
            </a:r>
            <a:r>
              <a:rPr lang="ko-KR" altLang="en-US" sz="1400" dirty="0" smtClean="0">
                <a:solidFill>
                  <a:srgbClr val="FF0000"/>
                </a:solidFill>
              </a:rPr>
              <a:t>하면 이물 현황분석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분석결과 </a:t>
            </a:r>
            <a:r>
              <a:rPr lang="en-US" altLang="ko-KR" dirty="0" smtClean="0"/>
              <a:t>:  </a:t>
            </a:r>
            <a:r>
              <a:rPr lang="ko-KR" altLang="en-US" dirty="0" smtClean="0"/>
              <a:t>불량원인은 </a:t>
            </a:r>
            <a:r>
              <a:rPr lang="en-US" altLang="ko-KR" dirty="0" smtClean="0"/>
              <a:t>XX </a:t>
            </a:r>
            <a:r>
              <a:rPr lang="ko-KR" altLang="en-US" dirty="0" smtClean="0"/>
              <a:t>공정의 문제임</a:t>
            </a:r>
            <a:endParaRPr lang="ko-KR" altLang="en-US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207363" y="1509040"/>
            <a:ext cx="695616" cy="20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902979" y="1254939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메뉴</a:t>
            </a:r>
            <a:r>
              <a:rPr lang="en-US" altLang="ko-KR" dirty="0" smtClean="0"/>
              <a:t>1 : DB</a:t>
            </a:r>
            <a:r>
              <a:rPr lang="ko-KR" altLang="en-US" dirty="0" smtClean="0"/>
              <a:t>구축을 통한 </a:t>
            </a:r>
            <a:r>
              <a:rPr lang="ko-KR" altLang="en-US" dirty="0" err="1" smtClean="0"/>
              <a:t>시간별</a:t>
            </a:r>
            <a:r>
              <a:rPr lang="ko-KR" altLang="en-US" dirty="0" smtClean="0"/>
              <a:t> </a:t>
            </a:r>
            <a:r>
              <a:rPr lang="en-US" altLang="ko-KR" dirty="0" smtClean="0"/>
              <a:t>select</a:t>
            </a:r>
          </a:p>
          <a:p>
            <a:r>
              <a:rPr lang="ko-KR" altLang="en-US" dirty="0" smtClean="0"/>
              <a:t>메뉴</a:t>
            </a:r>
            <a:r>
              <a:rPr lang="en-US" altLang="ko-KR" dirty="0" smtClean="0"/>
              <a:t>2 : Defect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975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인공지능 기반 분석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: GUI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(</a:t>
            </a:r>
            <a:r>
              <a:rPr lang="ko-KR" altLang="en-US" dirty="0" err="1" smtClean="0">
                <a:solidFill>
                  <a:srgbClr val="0000FF"/>
                </a:solidFill>
              </a:rPr>
              <a:t>시계열</a:t>
            </a:r>
            <a:r>
              <a:rPr lang="ko-KR" altLang="en-US" dirty="0" smtClean="0"/>
              <a:t> 패턴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900113"/>
            <a:ext cx="8534400" cy="552829"/>
          </a:xfrm>
        </p:spPr>
        <p:txBody>
          <a:bodyPr/>
          <a:lstStyle/>
          <a:p>
            <a:r>
              <a:rPr lang="ko-KR" altLang="en-US" dirty="0" err="1" smtClean="0"/>
              <a:t>웹기반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29255"/>
              </p:ext>
            </p:extLst>
          </p:nvPr>
        </p:nvGraphicFramePr>
        <p:xfrm>
          <a:off x="769946" y="1452942"/>
          <a:ext cx="8534402" cy="1965918"/>
        </p:xfrm>
        <a:graphic>
          <a:graphicData uri="http://schemas.openxmlformats.org/drawingml/2006/table">
            <a:tbl>
              <a:tblPr/>
              <a:tblGrid>
                <a:gridCol w="65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9098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kern="1200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800" b="0" i="0" u="none" strike="noStrike" kern="1200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98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Defect5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Defect6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Defect7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Defect8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Defect9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Defect10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Defect11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전체수량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양품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수율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상명이물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하면이물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MASK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160839"/>
              </p:ext>
            </p:extLst>
          </p:nvPr>
        </p:nvGraphicFramePr>
        <p:xfrm>
          <a:off x="754052" y="3608047"/>
          <a:ext cx="8534402" cy="1965918"/>
        </p:xfrm>
        <a:graphic>
          <a:graphicData uri="http://schemas.openxmlformats.org/drawingml/2006/table">
            <a:tbl>
              <a:tblPr/>
              <a:tblGrid>
                <a:gridCol w="654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56750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19098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8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2018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800" b="0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en-US" altLang="ko-KR" sz="9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987"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Defect5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Defect6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Defect7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Defect8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Defect9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Defect10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Defect11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Defect12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Defect13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Defect14</a:t>
                      </a:r>
                    </a:p>
                  </a:txBody>
                  <a:tcPr marL="5457" marR="5457" marT="545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전체수량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양품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수율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94.53%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92.97%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93.75%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상명이물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하면이물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MASK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5457" marR="5457" marT="545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45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인공지능 기반 분석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: GUI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(</a:t>
            </a:r>
            <a:r>
              <a:rPr lang="ko-KR" altLang="en-US" dirty="0" err="1" smtClean="0">
                <a:solidFill>
                  <a:srgbClr val="0000FF"/>
                </a:solidFill>
              </a:rPr>
              <a:t>시계열</a:t>
            </a:r>
            <a:r>
              <a:rPr lang="ko-KR" altLang="en-US" dirty="0" smtClean="0"/>
              <a:t> 패턴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900113"/>
            <a:ext cx="8534400" cy="552829"/>
          </a:xfrm>
        </p:spPr>
        <p:txBody>
          <a:bodyPr/>
          <a:lstStyle/>
          <a:p>
            <a:r>
              <a:rPr lang="en-US" altLang="ko-KR" dirty="0" smtClean="0"/>
              <a:t>Defect1 :</a:t>
            </a:r>
            <a:r>
              <a:rPr lang="ko-KR" altLang="en-US" dirty="0" smtClean="0"/>
              <a:t>상명</a:t>
            </a:r>
            <a:r>
              <a:rPr lang="en-US" altLang="ko-KR" dirty="0" smtClean="0"/>
              <a:t>(</a:t>
            </a:r>
            <a:r>
              <a:rPr lang="ko-KR" altLang="en-US" dirty="0" smtClean="0"/>
              <a:t>하면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89150"/>
              </p:ext>
            </p:extLst>
          </p:nvPr>
        </p:nvGraphicFramePr>
        <p:xfrm>
          <a:off x="3201891" y="900113"/>
          <a:ext cx="3761955" cy="52905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4008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</a:tblGrid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</a:t>
                      </a:r>
                      <a:r>
                        <a:rPr lang="ko-KR" altLang="en-US" sz="10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시</a:t>
                      </a:r>
                      <a:r>
                        <a:rPr lang="en-US" altLang="ko-KR" sz="10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10</a:t>
                      </a:r>
                      <a:r>
                        <a:rPr lang="ko-KR" altLang="en-US" sz="1000" u="none" strike="noStrike" dirty="0">
                          <a:solidFill>
                            <a:srgbClr val="0000FF"/>
                          </a:solidFill>
                          <a:effectLst/>
                        </a:rPr>
                        <a:t>분</a:t>
                      </a:r>
                      <a:endParaRPr lang="ko-KR" altLang="en-US" sz="1000" b="0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top(bottom)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80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2(1)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(3)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2(1)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u="none" strike="noStrike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000" u="none" strike="noStrike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ko-KR" altLang="en-US" sz="1000" u="none" strike="noStrike" kern="1200" dirty="0">
                          <a:solidFill>
                            <a:srgbClr val="0000F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</a:t>
                      </a: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 dirty="0">
                          <a:effectLst/>
                        </a:rPr>
                        <a:t>top(bottom)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3(2)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79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1(2)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4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600" u="none" strike="noStrike">
                          <a:effectLst/>
                        </a:rPr>
                        <a:t>2(1)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5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6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7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13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8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39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15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40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16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41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17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42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18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43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19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600" u="none" strike="noStrike">
                          <a:effectLst/>
                        </a:rPr>
                        <a:t>4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44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20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45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21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46"/>
                  </a:ext>
                </a:extLst>
              </a:tr>
              <a:tr h="1082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600" u="none" strike="noStrike">
                          <a:effectLst/>
                        </a:rPr>
                        <a:t>라인</a:t>
                      </a:r>
                      <a:r>
                        <a:rPr lang="en-US" altLang="ko-KR" sz="600" u="none" strike="noStrike">
                          <a:effectLst/>
                        </a:rPr>
                        <a:t>22</a:t>
                      </a:r>
                      <a:endParaRPr lang="en-US" altLang="ko-KR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184" marR="3184" marT="3184" marB="0" anchor="ctr"/>
                </a:tc>
                <a:extLst>
                  <a:ext uri="{0D108BD9-81ED-4DB2-BD59-A6C34878D82A}">
                    <a16:rowId xmlns:a16="http://schemas.microsoft.com/office/drawing/2014/main" val="1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37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인공지능 기반 분석 </a:t>
            </a:r>
            <a:r>
              <a:rPr lang="ko-KR" altLang="en-US" dirty="0" smtClean="0"/>
              <a:t>서버 </a:t>
            </a:r>
            <a:r>
              <a:rPr lang="en-US" altLang="ko-KR" dirty="0" smtClean="0"/>
              <a:t>: GUI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(</a:t>
            </a:r>
            <a:r>
              <a:rPr lang="ko-KR" altLang="en-US" dirty="0" err="1" smtClean="0">
                <a:solidFill>
                  <a:srgbClr val="0000FF"/>
                </a:solidFill>
              </a:rPr>
              <a:t>시계열</a:t>
            </a:r>
            <a:r>
              <a:rPr lang="ko-KR" altLang="en-US" dirty="0" smtClean="0"/>
              <a:t> 패턴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900113"/>
            <a:ext cx="8534400" cy="552829"/>
          </a:xfrm>
        </p:spPr>
        <p:txBody>
          <a:bodyPr/>
          <a:lstStyle/>
          <a:p>
            <a:r>
              <a:rPr lang="en-US" altLang="ko-KR" dirty="0" smtClean="0"/>
              <a:t>Defect1(</a:t>
            </a:r>
            <a:r>
              <a:rPr lang="ko-KR" altLang="en-US" dirty="0" smtClean="0"/>
              <a:t>라인</a:t>
            </a:r>
            <a:r>
              <a:rPr lang="en-US" altLang="ko-KR" dirty="0" smtClean="0"/>
              <a:t>3, 4</a:t>
            </a:r>
            <a:r>
              <a:rPr lang="ko-KR" altLang="en-US" dirty="0" smtClean="0"/>
              <a:t>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11" y="4559163"/>
            <a:ext cx="807640" cy="8019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36" y="4559163"/>
            <a:ext cx="807640" cy="8019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61" y="4559163"/>
            <a:ext cx="807640" cy="80192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09" y="5487666"/>
            <a:ext cx="807640" cy="80192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521" y="5470743"/>
            <a:ext cx="807640" cy="80192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479" y="4558433"/>
            <a:ext cx="1826518" cy="18135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99209" y="3891410"/>
            <a:ext cx="40543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Detect2 </a:t>
            </a:r>
            <a:r>
              <a:rPr lang="ko-KR" altLang="en-US" sz="1400" dirty="0" smtClean="0">
                <a:solidFill>
                  <a:srgbClr val="FF0000"/>
                </a:solidFill>
              </a:rPr>
              <a:t>라인</a:t>
            </a:r>
            <a:r>
              <a:rPr lang="en-US" altLang="ko-KR" sz="1400" dirty="0" smtClean="0">
                <a:solidFill>
                  <a:srgbClr val="FF0000"/>
                </a:solidFill>
              </a:rPr>
              <a:t>3:4</a:t>
            </a:r>
            <a:r>
              <a:rPr lang="ko-KR" altLang="en-US" sz="1400" dirty="0" smtClean="0">
                <a:solidFill>
                  <a:srgbClr val="FF0000"/>
                </a:solidFill>
              </a:rPr>
              <a:t>열 </a:t>
            </a:r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시</a:t>
            </a:r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분 </a:t>
            </a:r>
            <a:r>
              <a:rPr lang="en-US" altLang="ko-KR" sz="1400" dirty="0" smtClean="0">
                <a:solidFill>
                  <a:srgbClr val="FF0000"/>
                </a:solidFill>
              </a:rPr>
              <a:t>3(2) </a:t>
            </a:r>
            <a:r>
              <a:rPr lang="ko-KR" altLang="en-US" sz="1400" dirty="0" err="1" smtClean="0">
                <a:solidFill>
                  <a:srgbClr val="0000FF"/>
                </a:solidFill>
              </a:rPr>
              <a:t>시계열</a:t>
            </a:r>
            <a:r>
              <a:rPr lang="ko-KR" altLang="en-US" sz="1400" dirty="0" smtClean="0">
                <a:solidFill>
                  <a:srgbClr val="FF0000"/>
                </a:solidFill>
              </a:rPr>
              <a:t> 패턴 분석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분석결과 </a:t>
            </a:r>
            <a:r>
              <a:rPr lang="en-US" altLang="ko-KR" dirty="0" smtClean="0"/>
              <a:t>YY</a:t>
            </a:r>
            <a:r>
              <a:rPr lang="ko-KR" altLang="en-US" dirty="0" smtClean="0"/>
              <a:t>유형에 속함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1" y="1907416"/>
            <a:ext cx="807640" cy="8019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466" y="1907416"/>
            <a:ext cx="807640" cy="80192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291" y="1907416"/>
            <a:ext cx="807640" cy="80192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35" y="1922499"/>
            <a:ext cx="1839865" cy="18268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455239" y="1239663"/>
            <a:ext cx="4009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Detect2 </a:t>
            </a:r>
            <a:r>
              <a:rPr lang="ko-KR" altLang="en-US" sz="1400" dirty="0" smtClean="0">
                <a:solidFill>
                  <a:srgbClr val="FF0000"/>
                </a:solidFill>
              </a:rPr>
              <a:t>라인</a:t>
            </a:r>
            <a:r>
              <a:rPr lang="en-US" altLang="ko-KR" sz="1400" dirty="0" smtClean="0">
                <a:solidFill>
                  <a:srgbClr val="FF0000"/>
                </a:solidFill>
              </a:rPr>
              <a:t>3:4</a:t>
            </a:r>
            <a:r>
              <a:rPr lang="ko-KR" altLang="en-US" sz="1400" dirty="0" smtClean="0">
                <a:solidFill>
                  <a:srgbClr val="FF0000"/>
                </a:solidFill>
              </a:rPr>
              <a:t>열 </a:t>
            </a:r>
            <a:r>
              <a:rPr lang="en-US" altLang="ko-KR" sz="1400" dirty="0" smtClean="0">
                <a:solidFill>
                  <a:srgbClr val="FF0000"/>
                </a:solidFill>
              </a:rPr>
              <a:t>10</a:t>
            </a:r>
            <a:r>
              <a:rPr lang="ko-KR" altLang="en-US" sz="1400" dirty="0" smtClean="0">
                <a:solidFill>
                  <a:srgbClr val="FF0000"/>
                </a:solidFill>
              </a:rPr>
              <a:t>시</a:t>
            </a:r>
            <a:r>
              <a:rPr lang="en-US" altLang="ko-KR" sz="1400" dirty="0" smtClean="0">
                <a:solidFill>
                  <a:srgbClr val="FF0000"/>
                </a:solidFill>
              </a:rPr>
              <a:t>9</a:t>
            </a:r>
            <a:r>
              <a:rPr lang="ko-KR" altLang="en-US" sz="1400" dirty="0" smtClean="0">
                <a:solidFill>
                  <a:srgbClr val="FF0000"/>
                </a:solidFill>
              </a:rPr>
              <a:t>분  </a:t>
            </a:r>
            <a:r>
              <a:rPr lang="en-US" altLang="ko-KR" sz="1400" dirty="0" smtClean="0">
                <a:solidFill>
                  <a:srgbClr val="FF0000"/>
                </a:solidFill>
              </a:rPr>
              <a:t>3(0) </a:t>
            </a:r>
            <a:r>
              <a:rPr lang="ko-KR" altLang="en-US" sz="1400" dirty="0" err="1" smtClean="0">
                <a:solidFill>
                  <a:srgbClr val="0000FF"/>
                </a:solidFill>
              </a:rPr>
              <a:t>시계열</a:t>
            </a:r>
            <a:r>
              <a:rPr lang="ko-KR" altLang="en-US" sz="1400" dirty="0" smtClean="0">
                <a:solidFill>
                  <a:srgbClr val="FF0000"/>
                </a:solidFill>
              </a:rPr>
              <a:t> 패턴 분석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분석결과 </a:t>
            </a:r>
            <a:r>
              <a:rPr lang="en-US" altLang="ko-KR" dirty="0" smtClean="0"/>
              <a:t>YY</a:t>
            </a:r>
            <a:r>
              <a:rPr lang="ko-KR" altLang="en-US" dirty="0" smtClean="0"/>
              <a:t>유형에 속함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601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9431" y="143542"/>
            <a:ext cx="8496300" cy="569626"/>
          </a:xfrm>
        </p:spPr>
        <p:txBody>
          <a:bodyPr/>
          <a:lstStyle/>
          <a:p>
            <a:r>
              <a:rPr lang="ko-KR" altLang="en-US" dirty="0" err="1"/>
              <a:t>플렛폼</a:t>
            </a:r>
            <a:r>
              <a:rPr lang="ko-KR" altLang="en-US" dirty="0"/>
              <a:t> 구현 기술 </a:t>
            </a:r>
            <a:r>
              <a:rPr lang="en-US" altLang="ko-KR" dirty="0"/>
              <a:t>: python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67" name="Rectangle 7"/>
          <p:cNvSpPr>
            <a:spLocks noChangeArrowheads="1"/>
          </p:cNvSpPr>
          <p:nvPr/>
        </p:nvSpPr>
        <p:spPr bwMode="auto">
          <a:xfrm>
            <a:off x="891557" y="1385770"/>
            <a:ext cx="1120504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client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891559" y="1728672"/>
            <a:ext cx="1222400" cy="101566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u="sng" kern="0" dirty="0">
                <a:solidFill>
                  <a:prstClr val="black"/>
                </a:solidFill>
                <a:latin typeface="맑은 고딕"/>
                <a:ea typeface="맑은 고딕"/>
              </a:rPr>
              <a:t>web browser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HTML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CSS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Javascript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69" name="Rectangle 7"/>
          <p:cNvSpPr>
            <a:spLocks noChangeArrowheads="1"/>
          </p:cNvSpPr>
          <p:nvPr/>
        </p:nvSpPr>
        <p:spPr bwMode="auto">
          <a:xfrm>
            <a:off x="3156794" y="1385774"/>
            <a:ext cx="1018670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server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3156796" y="1728674"/>
            <a:ext cx="1065324" cy="101566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u="sng" kern="0" dirty="0">
                <a:solidFill>
                  <a:prstClr val="black"/>
                </a:solidFill>
                <a:latin typeface="맑은 고딕"/>
                <a:ea typeface="맑은 고딕"/>
              </a:rPr>
              <a:t>http server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apache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srgbClr val="FF0000"/>
                </a:solidFill>
                <a:latin typeface="맑은 고딕"/>
                <a:ea typeface="맑은 고딕"/>
              </a:rPr>
              <a:t>nginx</a:t>
            </a:r>
            <a:endParaRPr kumimoji="0" lang="en-US" altLang="ko-KR" kern="0" dirty="0">
              <a:solidFill>
                <a:srgbClr val="FF0000"/>
              </a:solidFill>
              <a:latin typeface="맑은 고딕"/>
              <a:ea typeface="맑은 고딕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cxnSp>
        <p:nvCxnSpPr>
          <p:cNvPr id="71" name="직선 화살표 연결선 70"/>
          <p:cNvCxnSpPr>
            <a:stCxn id="68" idx="3"/>
            <a:endCxn id="70" idx="1"/>
          </p:cNvCxnSpPr>
          <p:nvPr/>
        </p:nvCxnSpPr>
        <p:spPr>
          <a:xfrm>
            <a:off x="2113959" y="2236504"/>
            <a:ext cx="1042837" cy="2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2385907" y="1974028"/>
            <a:ext cx="540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https</a:t>
            </a:r>
            <a:endParaRPr kumimoji="0" lang="ko-KR" altLang="en-US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4618013" y="1728672"/>
            <a:ext cx="1527631" cy="101566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u="sng" kern="0" dirty="0">
                <a:solidFill>
                  <a:prstClr val="black"/>
                </a:solidFill>
                <a:latin typeface="맑은 고딕"/>
                <a:ea typeface="맑은 고딕"/>
              </a:rPr>
              <a:t>web service gateway interface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srgbClr val="FF0000"/>
                </a:solidFill>
                <a:latin typeface="맑은 고딕" panose="020F0502020204030204"/>
                <a:ea typeface="맑은 고딕" panose="020B0503020000020004" pitchFamily="50" charset="-127"/>
              </a:rPr>
              <a:t>gunicorn</a:t>
            </a:r>
            <a:endParaRPr kumimoji="0" lang="en-US" altLang="ko-KR" kern="0" dirty="0">
              <a:solidFill>
                <a:srgbClr val="FF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uwsgi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 ...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6525009" y="1728672"/>
            <a:ext cx="1195952" cy="101566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u="sng" kern="0" dirty="0">
                <a:solidFill>
                  <a:prstClr val="black"/>
                </a:solidFill>
                <a:latin typeface="맑은 고딕"/>
                <a:ea typeface="맑은 고딕"/>
              </a:rPr>
              <a:t> language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python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node.js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java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...</a:t>
            </a:r>
          </a:p>
        </p:txBody>
      </p:sp>
      <p:sp>
        <p:nvSpPr>
          <p:cNvPr id="75" name="Rectangle 7"/>
          <p:cNvSpPr>
            <a:spLocks noChangeArrowheads="1"/>
          </p:cNvSpPr>
          <p:nvPr/>
        </p:nvSpPr>
        <p:spPr bwMode="auto">
          <a:xfrm>
            <a:off x="4618013" y="1385772"/>
            <a:ext cx="860032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 err="1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wsgi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76" name="Rectangle 7"/>
          <p:cNvSpPr>
            <a:spLocks noChangeArrowheads="1"/>
          </p:cNvSpPr>
          <p:nvPr/>
        </p:nvSpPr>
        <p:spPr bwMode="auto">
          <a:xfrm>
            <a:off x="6525008" y="1385772"/>
            <a:ext cx="1018670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backend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77" name="직선 화살표 연결선 76"/>
          <p:cNvCxnSpPr>
            <a:stCxn id="70" idx="3"/>
            <a:endCxn id="73" idx="1"/>
          </p:cNvCxnSpPr>
          <p:nvPr/>
        </p:nvCxnSpPr>
        <p:spPr>
          <a:xfrm flipV="1">
            <a:off x="4222120" y="2236504"/>
            <a:ext cx="395893" cy="2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cxnSp>
        <p:nvCxnSpPr>
          <p:cNvPr id="78" name="직선 화살표 연결선 77"/>
          <p:cNvCxnSpPr>
            <a:stCxn id="74" idx="3"/>
            <a:endCxn id="79" idx="1"/>
          </p:cNvCxnSpPr>
          <p:nvPr/>
        </p:nvCxnSpPr>
        <p:spPr>
          <a:xfrm>
            <a:off x="7720961" y="2236504"/>
            <a:ext cx="381604" cy="0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79" name="직사각형 78"/>
          <p:cNvSpPr/>
          <p:nvPr/>
        </p:nvSpPr>
        <p:spPr>
          <a:xfrm>
            <a:off x="8102565" y="1728672"/>
            <a:ext cx="1181121" cy="101566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u="sng" kern="0" dirty="0">
                <a:solidFill>
                  <a:prstClr val="black"/>
                </a:solidFill>
                <a:latin typeface="맑은 고딕"/>
                <a:ea typeface="맑은 고딕"/>
              </a:rPr>
              <a:t>SQL/NoSQL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/>
                <a:ea typeface="맑은 고딕"/>
              </a:rPr>
              <a:t>mongodb</a:t>
            </a:r>
            <a:endParaRPr kumimoji="0" lang="en-US" altLang="ko-KR" kern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맑은 고딕"/>
              <a:ea typeface="맑은 고딕"/>
            </a:endParaRP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oracle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/>
                <a:ea typeface="맑은 고딕"/>
              </a:rPr>
              <a:t>postgress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    ...</a:t>
            </a:r>
          </a:p>
        </p:txBody>
      </p:sp>
      <p:sp>
        <p:nvSpPr>
          <p:cNvPr id="80" name="Rectangle 7"/>
          <p:cNvSpPr>
            <a:spLocks noChangeArrowheads="1"/>
          </p:cNvSpPr>
          <p:nvPr/>
        </p:nvSpPr>
        <p:spPr bwMode="auto">
          <a:xfrm>
            <a:off x="8102565" y="1385772"/>
            <a:ext cx="1018670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database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81" name="직선 화살표 연결선 80"/>
          <p:cNvCxnSpPr>
            <a:stCxn id="73" idx="3"/>
            <a:endCxn id="74" idx="1"/>
          </p:cNvCxnSpPr>
          <p:nvPr/>
        </p:nvCxnSpPr>
        <p:spPr>
          <a:xfrm>
            <a:off x="6145644" y="2236504"/>
            <a:ext cx="379365" cy="0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triangle" w="med" len="med"/>
          </a:ln>
          <a:effectLst/>
        </p:spPr>
      </p:cxnSp>
      <p:sp>
        <p:nvSpPr>
          <p:cNvPr id="94" name="직사각형 93"/>
          <p:cNvSpPr/>
          <p:nvPr/>
        </p:nvSpPr>
        <p:spPr>
          <a:xfrm>
            <a:off x="2934674" y="3303241"/>
            <a:ext cx="1287445" cy="101566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bigdata </a:t>
            </a: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pandas</a:t>
            </a: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numpy</a:t>
            </a:r>
            <a:endParaRPr kumimoji="0" lang="en-US" altLang="ko-KR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scikit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-image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opencv2</a:t>
            </a:r>
          </a:p>
        </p:txBody>
      </p:sp>
      <p:sp>
        <p:nvSpPr>
          <p:cNvPr id="95" name="직사각형 94"/>
          <p:cNvSpPr/>
          <p:nvPr/>
        </p:nvSpPr>
        <p:spPr>
          <a:xfrm>
            <a:off x="4775338" y="3288720"/>
            <a:ext cx="1085199" cy="101566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ML</a:t>
            </a: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scikit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-learn</a:t>
            </a: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scipy</a:t>
            </a:r>
            <a:endParaRPr kumimoji="0" lang="en-US" altLang="ko-KR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tensorflow</a:t>
            </a:r>
            <a:endParaRPr kumimoji="0" lang="en-US" altLang="ko-KR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keras</a:t>
            </a:r>
            <a:endParaRPr kumimoji="0" lang="en-US" altLang="ko-KR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6525008" y="3288720"/>
            <a:ext cx="1415480" cy="1200329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visualization</a:t>
            </a: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bokeh</a:t>
            </a: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mathplotlib</a:t>
            </a:r>
            <a:endParaRPr kumimoji="0" lang="en-US" altLang="ko-KR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seaborn</a:t>
            </a: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vega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vega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-lite</a:t>
            </a:r>
          </a:p>
          <a:p>
            <a:pPr marL="88900" indent="-889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SVG</a:t>
            </a:r>
            <a:endParaRPr kumimoji="0" lang="en-US" altLang="ko-KR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97" name="직선 연결선 96"/>
          <p:cNvCxnSpPr>
            <a:cxnSpLocks/>
          </p:cNvCxnSpPr>
          <p:nvPr/>
        </p:nvCxnSpPr>
        <p:spPr>
          <a:xfrm>
            <a:off x="891557" y="2999820"/>
            <a:ext cx="8482412" cy="14521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891557" y="3014341"/>
            <a:ext cx="1841467" cy="2633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software technology </a:t>
            </a:r>
          </a:p>
        </p:txBody>
      </p:sp>
    </p:spTree>
    <p:extLst>
      <p:ext uri="{BB962C8B-B14F-4D97-AF65-F5344CB8AC3E}">
        <p14:creationId xmlns:p14="http://schemas.microsoft.com/office/powerpoint/2010/main" val="361721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B96CB-9A76-4A3F-B57C-59502A49F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ML : preprocessing, visualization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3CC8F5-6C83-4D97-901E-2A1E46FF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19" name="Picture 4" descr="Image result for ìì">
            <a:extLst>
              <a:ext uri="{FF2B5EF4-FFF2-40B4-BE49-F238E27FC236}">
                <a16:creationId xmlns:a16="http://schemas.microsoft.com/office/drawing/2014/main" id="{D0F3A202-BB9C-4E0F-8780-57578CB83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35" y="1589348"/>
            <a:ext cx="340877" cy="3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Image result for csv file">
            <a:extLst>
              <a:ext uri="{FF2B5EF4-FFF2-40B4-BE49-F238E27FC236}">
                <a16:creationId xmlns:a16="http://schemas.microsoft.com/office/drawing/2014/main" id="{04C54EE3-E5F8-4D88-BF3A-38877F50A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322" y="1578783"/>
            <a:ext cx="335468" cy="33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02CCC1-F1EF-40DA-97B6-E44EA70D433E}"/>
              </a:ext>
            </a:extLst>
          </p:cNvPr>
          <p:cNvSpPr/>
          <p:nvPr/>
        </p:nvSpPr>
        <p:spPr>
          <a:xfrm>
            <a:off x="1760211" y="2062058"/>
            <a:ext cx="18309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EDA</a:t>
            </a:r>
          </a:p>
          <a:p>
            <a:r>
              <a:rPr lang="en-US" altLang="ko-KR" dirty="0"/>
              <a:t>(exploratory data analysis)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49C2B2-87B9-4057-AC18-9C90CFB94787}"/>
              </a:ext>
            </a:extLst>
          </p:cNvPr>
          <p:cNvSpPr/>
          <p:nvPr/>
        </p:nvSpPr>
        <p:spPr>
          <a:xfrm>
            <a:off x="1146235" y="2600484"/>
            <a:ext cx="1382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feature engineering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70A0145-F3AF-4FF3-B45C-5A6C75DCA923}"/>
              </a:ext>
            </a:extLst>
          </p:cNvPr>
          <p:cNvCxnSpPr>
            <a:stCxn id="20" idx="2"/>
          </p:cNvCxnSpPr>
          <p:nvPr/>
        </p:nvCxnSpPr>
        <p:spPr>
          <a:xfrm>
            <a:off x="1818056" y="1914251"/>
            <a:ext cx="0" cy="609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51F468-D914-4869-9CDD-FC8E08DB0ACB}"/>
              </a:ext>
            </a:extLst>
          </p:cNvPr>
          <p:cNvSpPr/>
          <p:nvPr/>
        </p:nvSpPr>
        <p:spPr>
          <a:xfrm>
            <a:off x="445325" y="1430976"/>
            <a:ext cx="3301340" cy="18301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622EAFB2-FBD6-4F7A-8844-CA59DB65DD32}"/>
              </a:ext>
            </a:extLst>
          </p:cNvPr>
          <p:cNvCxnSpPr>
            <a:cxnSpLocks/>
            <a:stCxn id="25" idx="2"/>
          </p:cNvCxnSpPr>
          <p:nvPr/>
        </p:nvCxnSpPr>
        <p:spPr>
          <a:xfrm rot="16200000" flipH="1">
            <a:off x="945055" y="3769717"/>
            <a:ext cx="2177127" cy="3926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169FF5F-ED8B-429C-BC49-561E36D25FE7}"/>
              </a:ext>
            </a:extLst>
          </p:cNvPr>
          <p:cNvSpPr/>
          <p:nvPr/>
        </p:nvSpPr>
        <p:spPr>
          <a:xfrm>
            <a:off x="356261" y="1172495"/>
            <a:ext cx="10406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preprocessing</a:t>
            </a:r>
          </a:p>
        </p:txBody>
      </p:sp>
      <p:sp>
        <p:nvSpPr>
          <p:cNvPr id="36" name="순서도: 자기 디스크 35">
            <a:extLst>
              <a:ext uri="{FF2B5EF4-FFF2-40B4-BE49-F238E27FC236}">
                <a16:creationId xmlns:a16="http://schemas.microsoft.com/office/drawing/2014/main" id="{0CCF5D04-0A15-4C40-8E64-C427FFC6341F}"/>
              </a:ext>
            </a:extLst>
          </p:cNvPr>
          <p:cNvSpPr/>
          <p:nvPr/>
        </p:nvSpPr>
        <p:spPr>
          <a:xfrm>
            <a:off x="2229947" y="4022792"/>
            <a:ext cx="1074565" cy="1908857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[Big]Data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(Database, Excel, CSV </a:t>
            </a:r>
            <a:r>
              <a:rPr lang="ko-KR" altLang="en-US" dirty="0">
                <a:solidFill>
                  <a:schemeClr val="tx1"/>
                </a:solidFill>
              </a:rPr>
              <a:t>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7" name="순서도: 자기 디스크 36">
            <a:extLst>
              <a:ext uri="{FF2B5EF4-FFF2-40B4-BE49-F238E27FC236}">
                <a16:creationId xmlns:a16="http://schemas.microsoft.com/office/drawing/2014/main" id="{8372FFD6-6288-4C7E-B81B-ECD6ECFE5562}"/>
              </a:ext>
            </a:extLst>
          </p:cNvPr>
          <p:cNvSpPr/>
          <p:nvPr/>
        </p:nvSpPr>
        <p:spPr>
          <a:xfrm>
            <a:off x="4325229" y="3672750"/>
            <a:ext cx="1074565" cy="1445712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training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순서도: 자기 디스크 37">
            <a:extLst>
              <a:ext uri="{FF2B5EF4-FFF2-40B4-BE49-F238E27FC236}">
                <a16:creationId xmlns:a16="http://schemas.microsoft.com/office/drawing/2014/main" id="{ED79905A-4336-4C30-BC98-61D30DF739BE}"/>
              </a:ext>
            </a:extLst>
          </p:cNvPr>
          <p:cNvSpPr/>
          <p:nvPr/>
        </p:nvSpPr>
        <p:spPr>
          <a:xfrm>
            <a:off x="4325229" y="5493696"/>
            <a:ext cx="1074565" cy="676990"/>
          </a:xfrm>
          <a:prstGeom prst="flowChartMagneticDisk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test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set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0D832DF-EE1F-4886-AE57-8FE3DEC1FCB9}"/>
              </a:ext>
            </a:extLst>
          </p:cNvPr>
          <p:cNvCxnSpPr>
            <a:cxnSpLocks/>
            <a:stCxn id="36" idx="4"/>
            <a:endCxn id="37" idx="2"/>
          </p:cNvCxnSpPr>
          <p:nvPr/>
        </p:nvCxnSpPr>
        <p:spPr>
          <a:xfrm flipV="1">
            <a:off x="3304512" y="4395606"/>
            <a:ext cx="1020717" cy="581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A6D61FB-0EE1-4A2D-8D07-7250AEB33C22}"/>
              </a:ext>
            </a:extLst>
          </p:cNvPr>
          <p:cNvCxnSpPr>
            <a:cxnSpLocks/>
            <a:stCxn id="36" idx="4"/>
            <a:endCxn id="38" idx="2"/>
          </p:cNvCxnSpPr>
          <p:nvPr/>
        </p:nvCxnSpPr>
        <p:spPr>
          <a:xfrm>
            <a:off x="3304512" y="4977221"/>
            <a:ext cx="1020717" cy="85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99933AF-6CD2-4E22-BBD1-9C111AF55BB6}"/>
              </a:ext>
            </a:extLst>
          </p:cNvPr>
          <p:cNvSpPr txBox="1"/>
          <p:nvPr/>
        </p:nvSpPr>
        <p:spPr>
          <a:xfrm>
            <a:off x="3615158" y="4476851"/>
            <a:ext cx="269692" cy="21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0.8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D774848-D815-497E-9CB6-473CD3B4C781}"/>
              </a:ext>
            </a:extLst>
          </p:cNvPr>
          <p:cNvSpPr txBox="1"/>
          <p:nvPr/>
        </p:nvSpPr>
        <p:spPr>
          <a:xfrm>
            <a:off x="3596974" y="5384288"/>
            <a:ext cx="269692" cy="218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0.2</a:t>
            </a:r>
            <a:endParaRPr lang="ko-KR" altLang="en-US" dirty="0"/>
          </a:p>
        </p:txBody>
      </p:sp>
      <p:cxnSp>
        <p:nvCxnSpPr>
          <p:cNvPr id="43" name="연결선: 구부러짐 42">
            <a:extLst>
              <a:ext uri="{FF2B5EF4-FFF2-40B4-BE49-F238E27FC236}">
                <a16:creationId xmlns:a16="http://schemas.microsoft.com/office/drawing/2014/main" id="{C436AB39-9243-49CD-B213-A3ADCE671394}"/>
              </a:ext>
            </a:extLst>
          </p:cNvPr>
          <p:cNvCxnSpPr>
            <a:cxnSpLocks/>
            <a:stCxn id="37" idx="1"/>
            <a:endCxn id="37" idx="4"/>
          </p:cNvCxnSpPr>
          <p:nvPr/>
        </p:nvCxnSpPr>
        <p:spPr>
          <a:xfrm rot="16200000" flipH="1">
            <a:off x="4769725" y="3765537"/>
            <a:ext cx="722856" cy="537283"/>
          </a:xfrm>
          <a:prstGeom prst="curvedConnector4">
            <a:avLst>
              <a:gd name="adj1" fmla="val -24982"/>
              <a:gd name="adj2" fmla="val 318577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670E89C-1A6D-421C-8945-E220755E1C76}"/>
              </a:ext>
            </a:extLst>
          </p:cNvPr>
          <p:cNvSpPr/>
          <p:nvPr/>
        </p:nvSpPr>
        <p:spPr>
          <a:xfrm>
            <a:off x="3084550" y="5871970"/>
            <a:ext cx="846458" cy="21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0" lang="ko-KR" altLang="ko-KR" dirty="0" err="1">
                <a:latin typeface="Arial Unicode MS"/>
                <a:ea typeface="Menlo"/>
              </a:rPr>
              <a:t>train_test_split</a:t>
            </a:r>
            <a:r>
              <a:rPr kumimoji="0" lang="ko-KR" altLang="ko-KR" sz="300" dirty="0"/>
              <a:t> </a:t>
            </a:r>
            <a:endParaRPr kumimoji="0" lang="ko-KR" altLang="ko-KR" sz="1800" dirty="0">
              <a:latin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02F5CC8-024F-48D1-80E0-29F4CA072599}"/>
              </a:ext>
            </a:extLst>
          </p:cNvPr>
          <p:cNvSpPr/>
          <p:nvPr/>
        </p:nvSpPr>
        <p:spPr>
          <a:xfrm>
            <a:off x="6746065" y="3429622"/>
            <a:ext cx="1065468" cy="243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sz="1400" b="1" dirty="0">
                <a:solidFill>
                  <a:srgbClr val="FF0000"/>
                </a:solidFill>
              </a:rPr>
              <a:t>model</a:t>
            </a:r>
            <a:r>
              <a:rPr lang="en-US" altLang="ko-KR" dirty="0"/>
              <a:t> : compile</a:t>
            </a:r>
            <a:endParaRPr lang="ko-KR" altLang="en-US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2CFDDA-5FBA-4527-9C26-40D8E274ECC4}"/>
              </a:ext>
            </a:extLst>
          </p:cNvPr>
          <p:cNvSpPr/>
          <p:nvPr/>
        </p:nvSpPr>
        <p:spPr>
          <a:xfrm>
            <a:off x="2405336" y="3721932"/>
            <a:ext cx="529982" cy="243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(1) </a:t>
            </a:r>
            <a:r>
              <a:rPr lang="en-US" altLang="ko-KR" sz="1400" b="1" dirty="0">
                <a:solidFill>
                  <a:srgbClr val="FF0000"/>
                </a:solidFill>
              </a:rPr>
              <a:t>data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AC93A23-B709-44DB-A919-9DFA529B6147}"/>
              </a:ext>
            </a:extLst>
          </p:cNvPr>
          <p:cNvSpPr/>
          <p:nvPr/>
        </p:nvSpPr>
        <p:spPr>
          <a:xfrm>
            <a:off x="5486229" y="3261107"/>
            <a:ext cx="386651" cy="21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(3) fit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CA2C540-8B98-4DB0-AADD-C587B18E86B2}"/>
              </a:ext>
            </a:extLst>
          </p:cNvPr>
          <p:cNvSpPr/>
          <p:nvPr/>
        </p:nvSpPr>
        <p:spPr>
          <a:xfrm>
            <a:off x="5957949" y="5822241"/>
            <a:ext cx="595341" cy="2188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(4) predict</a:t>
            </a: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670F240D-B504-42AA-85FA-117BB46E5881}"/>
              </a:ext>
            </a:extLst>
          </p:cNvPr>
          <p:cNvCxnSpPr>
            <a:cxnSpLocks/>
            <a:stCxn id="38" idx="1"/>
            <a:endCxn id="38" idx="4"/>
          </p:cNvCxnSpPr>
          <p:nvPr/>
        </p:nvCxnSpPr>
        <p:spPr>
          <a:xfrm rot="16200000" flipH="1">
            <a:off x="4961905" y="5394303"/>
            <a:ext cx="338495" cy="537283"/>
          </a:xfrm>
          <a:prstGeom prst="curvedConnector4">
            <a:avLst>
              <a:gd name="adj1" fmla="val -82448"/>
              <a:gd name="adj2" fmla="val 373123"/>
            </a:avLst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 descr="Image result for neural network">
            <a:extLst>
              <a:ext uri="{FF2B5EF4-FFF2-40B4-BE49-F238E27FC236}">
                <a16:creationId xmlns:a16="http://schemas.microsoft.com/office/drawing/2014/main" id="{17B9E157-4404-4749-BEF4-CBC109E7C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730" y="3814843"/>
            <a:ext cx="2583760" cy="1542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771D77AA-5EE4-4939-90B0-7BDAB05129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669" y="1373031"/>
            <a:ext cx="4146743" cy="140104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EF292F-CB36-42D5-ADE7-019FFB9064FE}"/>
              </a:ext>
            </a:extLst>
          </p:cNvPr>
          <p:cNvSpPr/>
          <p:nvPr/>
        </p:nvSpPr>
        <p:spPr>
          <a:xfrm>
            <a:off x="7696040" y="1033995"/>
            <a:ext cx="9749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0DA1D19-0026-4DB7-B401-2C62CC2899FB}"/>
              </a:ext>
            </a:extLst>
          </p:cNvPr>
          <p:cNvSpPr/>
          <p:nvPr/>
        </p:nvSpPr>
        <p:spPr>
          <a:xfrm>
            <a:off x="3923458" y="886159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800" dirty="0">
                <a:sym typeface="Wingdings" panose="05000000000000000000" pitchFamily="2" charset="2"/>
              </a:rPr>
              <a:t>big data analysis</a:t>
            </a:r>
            <a:endParaRPr lang="ko-KR" altLang="en-US" sz="1800" dirty="0"/>
          </a:p>
        </p:txBody>
      </p: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18F4C796-4C99-438E-A341-B9D787C30DBE}"/>
              </a:ext>
            </a:extLst>
          </p:cNvPr>
          <p:cNvCxnSpPr>
            <a:stCxn id="53" idx="1"/>
          </p:cNvCxnSpPr>
          <p:nvPr/>
        </p:nvCxnSpPr>
        <p:spPr>
          <a:xfrm rot="10800000" flipV="1">
            <a:off x="2095996" y="1070824"/>
            <a:ext cx="1827463" cy="3601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14049429-B14F-40A1-85C4-CF0019022859}"/>
              </a:ext>
            </a:extLst>
          </p:cNvPr>
          <p:cNvCxnSpPr>
            <a:stCxn id="53" idx="3"/>
            <a:endCxn id="51" idx="0"/>
          </p:cNvCxnSpPr>
          <p:nvPr/>
        </p:nvCxnSpPr>
        <p:spPr>
          <a:xfrm>
            <a:off x="5647007" y="1070825"/>
            <a:ext cx="2049034" cy="302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6EB91D4A-BE45-401E-ABA1-275694BDAE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064" y="1543350"/>
            <a:ext cx="344510" cy="34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7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404C5B-91A1-4D8C-BC60-82CF1B60A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</a:t>
            </a:r>
            <a:r>
              <a:rPr lang="en-US" altLang="ko-KR" dirty="0"/>
              <a:t>/ML </a:t>
            </a:r>
            <a:r>
              <a:rPr lang="ko-KR" altLang="en-US" dirty="0"/>
              <a:t>적용 절차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5EC08F-2571-431C-AC90-2BFAC798B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18044406-47C2-44E4-8046-3AB088ED8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580" y="1132302"/>
            <a:ext cx="1120504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기존자료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F4C6D2-0088-450C-A22B-1A9B8E3ADC59}"/>
              </a:ext>
            </a:extLst>
          </p:cNvPr>
          <p:cNvSpPr/>
          <p:nvPr/>
        </p:nvSpPr>
        <p:spPr>
          <a:xfrm>
            <a:off x="1012582" y="1475204"/>
            <a:ext cx="1222400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CSV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EXCEL</a:t>
            </a:r>
          </a:p>
          <a:p>
            <a:pPr marL="285750" indent="-2857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/>
                <a:ea typeface="맑은 고딕"/>
              </a:rPr>
              <a:t>칩 이미지</a:t>
            </a:r>
            <a:endParaRPr kumimoji="0" lang="en-US" altLang="ko-KR" kern="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3EA4019-BA47-4AB9-AAA1-89C259CED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817" y="1132306"/>
            <a:ext cx="1018670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기본자료분석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C2FF64-E797-4991-99C6-B1471F528EEE}"/>
              </a:ext>
            </a:extLst>
          </p:cNvPr>
          <p:cNvSpPr/>
          <p:nvPr/>
        </p:nvSpPr>
        <p:spPr>
          <a:xfrm>
            <a:off x="3277819" y="1475206"/>
            <a:ext cx="1414561" cy="830997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기초 통계</a:t>
            </a:r>
            <a:endParaRPr kumimoji="0" lang="en-US" altLang="ko-KR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pandas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scikit</a:t>
            </a: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-image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opencv2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2C3FD3F4-BEB1-429D-89AB-657B47CD4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666" y="4731474"/>
            <a:ext cx="1888095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feature engineering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C92F6DF-3653-4FA3-884B-6F17D7D2D2FE}"/>
              </a:ext>
            </a:extLst>
          </p:cNvPr>
          <p:cNvCxnSpPr/>
          <p:nvPr/>
        </p:nvCxnSpPr>
        <p:spPr>
          <a:xfrm>
            <a:off x="2234981" y="1707371"/>
            <a:ext cx="1042837" cy="2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4C370A-939B-4018-A11E-5E70469208A9}"/>
              </a:ext>
            </a:extLst>
          </p:cNvPr>
          <p:cNvSpPr/>
          <p:nvPr/>
        </p:nvSpPr>
        <p:spPr>
          <a:xfrm>
            <a:off x="2482926" y="1418292"/>
            <a:ext cx="5469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입력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7E954BE-327F-4742-941F-07FCE335958B}"/>
              </a:ext>
            </a:extLst>
          </p:cNvPr>
          <p:cNvCxnSpPr/>
          <p:nvPr/>
        </p:nvCxnSpPr>
        <p:spPr>
          <a:xfrm>
            <a:off x="2233867" y="2032192"/>
            <a:ext cx="1042837" cy="2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D0DBB9E-AA6F-485D-B8F9-229FBA7F7F16}"/>
              </a:ext>
            </a:extLst>
          </p:cNvPr>
          <p:cNvSpPr/>
          <p:nvPr/>
        </p:nvSpPr>
        <p:spPr>
          <a:xfrm>
            <a:off x="1771626" y="2197059"/>
            <a:ext cx="17059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 feedback</a:t>
            </a:r>
          </a:p>
          <a:p>
            <a:pPr marL="171450" indent="-171450" algn="ctr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기존 자료의 문제점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missing </a:t>
            </a:r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원인 파악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71450" indent="-17145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개선방안 제시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9D95BC0D-8709-458E-AB35-2816C5F43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217" y="1132302"/>
            <a:ext cx="1018670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kern="0" dirty="0" err="1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전처리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923AC91-F844-4BFE-98F3-905D04B486FD}"/>
              </a:ext>
            </a:extLst>
          </p:cNvPr>
          <p:cNvSpPr/>
          <p:nvPr/>
        </p:nvSpPr>
        <p:spPr>
          <a:xfrm>
            <a:off x="5735219" y="1475202"/>
            <a:ext cx="1612427" cy="101566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bins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oneHotEncoder</a:t>
            </a:r>
            <a:endParaRPr kumimoji="0" lang="en-US" altLang="ko-KR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standardize/normalize/binarize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....</a:t>
            </a:r>
          </a:p>
        </p:txBody>
      </p:sp>
      <p:pic>
        <p:nvPicPr>
          <p:cNvPr id="1026" name="Picture 2" descr="Image result for feature engineering">
            <a:extLst>
              <a:ext uri="{FF2B5EF4-FFF2-40B4-BE49-F238E27FC236}">
                <a16:creationId xmlns:a16="http://schemas.microsoft.com/office/drawing/2014/main" id="{7D8D7365-76CC-4A11-9AFD-51A0BFA67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941" y="5135265"/>
            <a:ext cx="5293659" cy="113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7310C9B-F47F-4557-AC4C-798667F092A7}"/>
              </a:ext>
            </a:extLst>
          </p:cNvPr>
          <p:cNvCxnSpPr/>
          <p:nvPr/>
        </p:nvCxnSpPr>
        <p:spPr>
          <a:xfrm>
            <a:off x="4692380" y="1799096"/>
            <a:ext cx="1042837" cy="2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23" name="Rectangle 7">
            <a:extLst>
              <a:ext uri="{FF2B5EF4-FFF2-40B4-BE49-F238E27FC236}">
                <a16:creationId xmlns:a16="http://schemas.microsoft.com/office/drawing/2014/main" id="{7285812A-E6CA-4F70-A74C-45C0A37FB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3827" y="2999163"/>
            <a:ext cx="161242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dimension reduction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F2A990F-D176-40C3-AF05-A4E398FF6DE8}"/>
              </a:ext>
            </a:extLst>
          </p:cNvPr>
          <p:cNvSpPr/>
          <p:nvPr/>
        </p:nvSpPr>
        <p:spPr>
          <a:xfrm>
            <a:off x="5833830" y="3342063"/>
            <a:ext cx="1612427" cy="646331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PCA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t-SNE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autoencoder</a:t>
            </a:r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25F191EE-CD49-4782-BE13-C0FE1E474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1515" y="2821685"/>
            <a:ext cx="1612427" cy="3429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ML </a:t>
            </a:r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맑은 고딕" panose="020B0503020000020004" pitchFamily="50" charset="-127"/>
              </a:rPr>
              <a:t>적용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C6D2EE-DEC7-4E78-821A-6E41248E6EA9}"/>
              </a:ext>
            </a:extLst>
          </p:cNvPr>
          <p:cNvSpPr/>
          <p:nvPr/>
        </p:nvSpPr>
        <p:spPr>
          <a:xfrm>
            <a:off x="3601371" y="3156533"/>
            <a:ext cx="1612427" cy="1015663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Regression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Classification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Clustering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ANN/CNN/RNN</a:t>
            </a:r>
          </a:p>
          <a:p>
            <a:pPr marL="177800" indent="-177800" eaLnBrk="1" fontAlgn="auto" latinLnBrk="1" hangingPunct="1"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kern="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기타</a:t>
            </a:r>
            <a:endParaRPr kumimoji="0" lang="en-US" altLang="ko-KR" kern="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AF0F44A2-CFD4-401B-8580-4C3C7D561142}"/>
              </a:ext>
            </a:extLst>
          </p:cNvPr>
          <p:cNvCxnSpPr>
            <a:stCxn id="21" idx="3"/>
            <a:endCxn id="24" idx="3"/>
          </p:cNvCxnSpPr>
          <p:nvPr/>
        </p:nvCxnSpPr>
        <p:spPr>
          <a:xfrm>
            <a:off x="7347646" y="1983034"/>
            <a:ext cx="98611" cy="1682195"/>
          </a:xfrm>
          <a:prstGeom prst="bentConnector3">
            <a:avLst>
              <a:gd name="adj1" fmla="val 1075007"/>
            </a:avLst>
          </a:prstGeom>
          <a:noFill/>
          <a:ln w="28575" cap="flat" cmpd="sng" algn="ctr">
            <a:solidFill>
              <a:srgbClr val="5B9BD5"/>
            </a:solidFill>
            <a:prstDash val="sysDash"/>
            <a:miter lim="800000"/>
            <a:headEnd type="none" w="med" len="med"/>
            <a:tailEnd type="triangle" w="med" len="med"/>
          </a:ln>
          <a:effectLst/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4C85E6C-F630-43C1-8730-A4F0B4BD094C}"/>
              </a:ext>
            </a:extLst>
          </p:cNvPr>
          <p:cNvCxnSpPr>
            <a:stCxn id="24" idx="1"/>
            <a:endCxn id="26" idx="3"/>
          </p:cNvCxnSpPr>
          <p:nvPr/>
        </p:nvCxnSpPr>
        <p:spPr>
          <a:xfrm flipH="1" flipV="1">
            <a:off x="5213798" y="3664365"/>
            <a:ext cx="620032" cy="864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ysDash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E5724B50-FA2F-4B16-8A4E-563F05EB9943}"/>
              </a:ext>
            </a:extLst>
          </p:cNvPr>
          <p:cNvSpPr/>
          <p:nvPr/>
        </p:nvSpPr>
        <p:spPr>
          <a:xfrm>
            <a:off x="3276704" y="787914"/>
            <a:ext cx="2342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elvetica" panose="020B0604020202020204" pitchFamily="34" charset="0"/>
              </a:rPr>
              <a:t>EDA(exploratory data analysis) 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CE52F1E-6547-4553-A22E-3230663416F4}"/>
              </a:ext>
            </a:extLst>
          </p:cNvPr>
          <p:cNvSpPr/>
          <p:nvPr/>
        </p:nvSpPr>
        <p:spPr>
          <a:xfrm>
            <a:off x="5731957" y="805092"/>
            <a:ext cx="114646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helvetica" panose="020B0604020202020204" pitchFamily="34" charset="0"/>
              </a:rPr>
              <a:t>preprocessing</a:t>
            </a:r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5F9C9ED-9A30-4072-86B1-A0900CD5DC97}"/>
              </a:ext>
            </a:extLst>
          </p:cNvPr>
          <p:cNvCxnSpPr>
            <a:cxnSpLocks/>
            <a:stCxn id="21" idx="2"/>
            <a:endCxn id="25" idx="3"/>
          </p:cNvCxnSpPr>
          <p:nvPr/>
        </p:nvCxnSpPr>
        <p:spPr>
          <a:xfrm flipH="1">
            <a:off x="5213942" y="2490865"/>
            <a:ext cx="1327491" cy="502270"/>
          </a:xfrm>
          <a:prstGeom prst="straightConnector1">
            <a:avLst/>
          </a:prstGeom>
          <a:noFill/>
          <a:ln w="28575" cap="flat" cmpd="sng" algn="ctr">
            <a:solidFill>
              <a:srgbClr val="5B9BD5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1559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 err="1"/>
              <a:t>빅데이트</a:t>
            </a:r>
            <a:r>
              <a:rPr lang="ko-KR" altLang="en-US" dirty="0"/>
              <a:t> 플랫폼 개발 예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96" name="Picture 14" descr="Image result for mongod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99" y="4221413"/>
            <a:ext cx="1301368" cy="35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B36EA0F-9499-48EF-AE25-C721C04D0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229" y="4134734"/>
            <a:ext cx="1128250" cy="606338"/>
          </a:xfrm>
          <a:prstGeom prst="rect">
            <a:avLst/>
          </a:prstGeom>
        </p:spPr>
      </p:pic>
      <p:sp>
        <p:nvSpPr>
          <p:cNvPr id="53" name="모서리가 둥근 직사각형 71">
            <a:extLst>
              <a:ext uri="{FF2B5EF4-FFF2-40B4-BE49-F238E27FC236}">
                <a16:creationId xmlns:a16="http://schemas.microsoft.com/office/drawing/2014/main" id="{482F7D6D-E397-4765-9F13-A88523A67B4D}"/>
              </a:ext>
            </a:extLst>
          </p:cNvPr>
          <p:cNvSpPr/>
          <p:nvPr/>
        </p:nvSpPr>
        <p:spPr>
          <a:xfrm>
            <a:off x="1505956" y="4124044"/>
            <a:ext cx="1229005" cy="569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지능형 빅데이터</a:t>
            </a: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/AI</a:t>
            </a:r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 기반 구축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굴림" charset="-127"/>
            </a:endParaRPr>
          </a:p>
        </p:txBody>
      </p:sp>
      <p:sp>
        <p:nvSpPr>
          <p:cNvPr id="34" name="모서리가 둥근 직사각형 71">
            <a:extLst>
              <a:ext uri="{FF2B5EF4-FFF2-40B4-BE49-F238E27FC236}">
                <a16:creationId xmlns:a16="http://schemas.microsoft.com/office/drawing/2014/main" id="{63F1AE67-CB53-411B-B309-2ECAB0FB2BD4}"/>
              </a:ext>
            </a:extLst>
          </p:cNvPr>
          <p:cNvSpPr/>
          <p:nvPr/>
        </p:nvSpPr>
        <p:spPr>
          <a:xfrm>
            <a:off x="1475260" y="3009877"/>
            <a:ext cx="1229005" cy="569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빅데이터</a:t>
            </a:r>
            <a:r>
              <a:rPr kumimoji="0" lang="en-US" altLang="ko-KR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/AI </a:t>
            </a:r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기법 적용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굴림" charset="-127"/>
            </a:endParaRPr>
          </a:p>
        </p:txBody>
      </p:sp>
      <p:sp>
        <p:nvSpPr>
          <p:cNvPr id="49" name="모서리가 둥근 직사각형 142">
            <a:extLst>
              <a:ext uri="{FF2B5EF4-FFF2-40B4-BE49-F238E27FC236}">
                <a16:creationId xmlns:a16="http://schemas.microsoft.com/office/drawing/2014/main" id="{5783AEF8-4B06-4485-843A-C79C3ABEAC9A}"/>
              </a:ext>
            </a:extLst>
          </p:cNvPr>
          <p:cNvSpPr/>
          <p:nvPr/>
        </p:nvSpPr>
        <p:spPr>
          <a:xfrm>
            <a:off x="1537905" y="5551759"/>
            <a:ext cx="1049445" cy="26332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기존자료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굴림" charset="-127"/>
            </a:endParaRPr>
          </a:p>
        </p:txBody>
      </p:sp>
      <p:pic>
        <p:nvPicPr>
          <p:cNvPr id="50" name="Picture 4" descr="Image result for ìì">
            <a:extLst>
              <a:ext uri="{FF2B5EF4-FFF2-40B4-BE49-F238E27FC236}">
                <a16:creationId xmlns:a16="http://schemas.microsoft.com/office/drawing/2014/main" id="{DBB8EAE8-6FD7-412B-967E-CC278F838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923" y="5511075"/>
            <a:ext cx="340877" cy="334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Image result for csv file">
            <a:extLst>
              <a:ext uri="{FF2B5EF4-FFF2-40B4-BE49-F238E27FC236}">
                <a16:creationId xmlns:a16="http://schemas.microsoft.com/office/drawing/2014/main" id="{6ECC7761-3D6B-41BF-AE4C-33C1335CD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010" y="5500510"/>
            <a:ext cx="335468" cy="33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07D60E3-2152-418E-8860-3918A33AD74F}"/>
              </a:ext>
            </a:extLst>
          </p:cNvPr>
          <p:cNvCxnSpPr/>
          <p:nvPr/>
        </p:nvCxnSpPr>
        <p:spPr>
          <a:xfrm flipV="1">
            <a:off x="6125745" y="4845518"/>
            <a:ext cx="0" cy="49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0503199-7661-40A6-9916-6AA046585514}"/>
              </a:ext>
            </a:extLst>
          </p:cNvPr>
          <p:cNvCxnSpPr/>
          <p:nvPr/>
        </p:nvCxnSpPr>
        <p:spPr>
          <a:xfrm flipV="1">
            <a:off x="6025299" y="3649978"/>
            <a:ext cx="0" cy="4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B59140F-C23D-4D9C-BC5F-55304C9DC0F6}"/>
              </a:ext>
            </a:extLst>
          </p:cNvPr>
          <p:cNvCxnSpPr>
            <a:cxnSpLocks/>
          </p:cNvCxnSpPr>
          <p:nvPr/>
        </p:nvCxnSpPr>
        <p:spPr>
          <a:xfrm flipH="1" flipV="1">
            <a:off x="4160039" y="4741072"/>
            <a:ext cx="1126146" cy="59871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8" descr="Image result for bokeh d3">
            <a:extLst>
              <a:ext uri="{FF2B5EF4-FFF2-40B4-BE49-F238E27FC236}">
                <a16:creationId xmlns:a16="http://schemas.microsoft.com/office/drawing/2014/main" id="{EE8D4BBA-2070-446F-8CD8-B02E07E4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580" y="1980017"/>
            <a:ext cx="785955" cy="25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5B17D105-1213-4FC3-90AE-77F285D579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2641" y="1717326"/>
            <a:ext cx="1359516" cy="190784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2BAC4686-82E3-4296-A16A-FD3CBE1092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9449" y="3262425"/>
            <a:ext cx="872592" cy="306383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74F58B4A-C692-4FD2-A609-3ED0907BC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825" y="2955465"/>
            <a:ext cx="1346742" cy="298940"/>
          </a:xfrm>
          <a:prstGeom prst="rect">
            <a:avLst/>
          </a:prstGeom>
        </p:spPr>
      </p:pic>
      <p:sp>
        <p:nvSpPr>
          <p:cNvPr id="70" name="모서리가 둥근 직사각형 71">
            <a:extLst>
              <a:ext uri="{FF2B5EF4-FFF2-40B4-BE49-F238E27FC236}">
                <a16:creationId xmlns:a16="http://schemas.microsoft.com/office/drawing/2014/main" id="{C63BFDBA-0CC1-4509-B300-D4E005E9C8DF}"/>
              </a:ext>
            </a:extLst>
          </p:cNvPr>
          <p:cNvSpPr/>
          <p:nvPr/>
        </p:nvSpPr>
        <p:spPr>
          <a:xfrm>
            <a:off x="1475259" y="1743327"/>
            <a:ext cx="1229005" cy="5696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기존 자료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굴림" charset="-127"/>
            </a:endParaRPr>
          </a:p>
          <a:p>
            <a:pPr algn="ctr"/>
            <a:r>
              <a:rPr kumimoji="0" lang="ko-KR" altLang="en-US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시각화</a:t>
            </a:r>
            <a:endParaRPr kumimoji="0" lang="en-US" altLang="ko-KR" kern="0" dirty="0">
              <a:solidFill>
                <a:srgbClr val="000000"/>
              </a:solidFill>
              <a:latin typeface="맑은 고딕" panose="020F0502020204030204"/>
              <a:ea typeface="굴림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33C19ADE-120C-4C0A-93F0-31058950B468}"/>
              </a:ext>
            </a:extLst>
          </p:cNvPr>
          <p:cNvCxnSpPr/>
          <p:nvPr/>
        </p:nvCxnSpPr>
        <p:spPr>
          <a:xfrm flipV="1">
            <a:off x="5928973" y="2393707"/>
            <a:ext cx="0" cy="46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matplotlib">
            <a:extLst>
              <a:ext uri="{FF2B5EF4-FFF2-40B4-BE49-F238E27FC236}">
                <a16:creationId xmlns:a16="http://schemas.microsoft.com/office/drawing/2014/main" id="{683C5BE3-5802-4DB6-8D23-D5B28F02B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2058778"/>
            <a:ext cx="1003599" cy="1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CD521722-4DEB-42B6-994C-2E843D3021E1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4499850" y="4437903"/>
            <a:ext cx="665379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모서리가 둥근 직사각형 71">
            <a:extLst>
              <a:ext uri="{FF2B5EF4-FFF2-40B4-BE49-F238E27FC236}">
                <a16:creationId xmlns:a16="http://schemas.microsoft.com/office/drawing/2014/main" id="{2DAD31B3-22B0-4682-93A1-D5F1A0A4D2E5}"/>
              </a:ext>
            </a:extLst>
          </p:cNvPr>
          <p:cNvSpPr/>
          <p:nvPr/>
        </p:nvSpPr>
        <p:spPr>
          <a:xfrm>
            <a:off x="1433124" y="996409"/>
            <a:ext cx="6505997" cy="561506"/>
          </a:xfrm>
          <a:prstGeom prst="roundRect">
            <a:avLst/>
          </a:prstGeom>
          <a:solidFill>
            <a:srgbClr val="9DAFF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400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수요자 중심 </a:t>
            </a:r>
            <a:r>
              <a:rPr kumimoji="0" lang="en-US" altLang="ko-KR" sz="1400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: </a:t>
            </a:r>
            <a:r>
              <a:rPr kumimoji="0" lang="ko-KR" altLang="en-US" sz="1400" kern="0" dirty="0">
                <a:solidFill>
                  <a:srgbClr val="000000"/>
                </a:solidFill>
                <a:latin typeface="맑은 고딕" panose="020F0502020204030204"/>
                <a:ea typeface="굴림" charset="-127"/>
              </a:rPr>
              <a:t>기존 자료 분석부터 시각화까지 자동화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12BB446-D348-407E-8ACB-ABE91005E0E9}"/>
              </a:ext>
            </a:extLst>
          </p:cNvPr>
          <p:cNvCxnSpPr>
            <a:cxnSpLocks/>
          </p:cNvCxnSpPr>
          <p:nvPr/>
        </p:nvCxnSpPr>
        <p:spPr>
          <a:xfrm flipH="1" flipV="1">
            <a:off x="4238299" y="2302258"/>
            <a:ext cx="1047886" cy="6532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jupyter notebook">
            <a:extLst>
              <a:ext uri="{FF2B5EF4-FFF2-40B4-BE49-F238E27FC236}">
                <a16:creationId xmlns:a16="http://schemas.microsoft.com/office/drawing/2014/main" id="{5EE105B0-A64A-4596-B883-C0680618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274" y="1792435"/>
            <a:ext cx="948718" cy="25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AB7D53F-813A-4DB3-95B2-975E80030531}"/>
              </a:ext>
            </a:extLst>
          </p:cNvPr>
          <p:cNvCxnSpPr>
            <a:cxnSpLocks/>
          </p:cNvCxnSpPr>
          <p:nvPr/>
        </p:nvCxnSpPr>
        <p:spPr>
          <a:xfrm flipV="1">
            <a:off x="6792157" y="2058778"/>
            <a:ext cx="1377213" cy="361017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B4C3F9-F3E5-484E-871B-38209C436E79}"/>
              </a:ext>
            </a:extLst>
          </p:cNvPr>
          <p:cNvCxnSpPr/>
          <p:nvPr/>
        </p:nvCxnSpPr>
        <p:spPr>
          <a:xfrm flipH="1">
            <a:off x="6633209" y="2058778"/>
            <a:ext cx="15361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8000B1E-575D-4354-95E5-8212C21C63FE}"/>
              </a:ext>
            </a:extLst>
          </p:cNvPr>
          <p:cNvCxnSpPr/>
          <p:nvPr/>
        </p:nvCxnSpPr>
        <p:spPr>
          <a:xfrm>
            <a:off x="7676580" y="4365139"/>
            <a:ext cx="492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2E48AD55-7667-462B-8BE4-FE5399DA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0147" y="4303048"/>
            <a:ext cx="1095079" cy="65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FD148FC-7EE5-43A0-890E-E72CC0DD9BD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9402" y="5437314"/>
            <a:ext cx="344510" cy="345805"/>
          </a:xfrm>
          <a:prstGeom prst="rect">
            <a:avLst/>
          </a:prstGeom>
        </p:spPr>
      </p:pic>
      <p:pic>
        <p:nvPicPr>
          <p:cNvPr id="7172" name="Picture 4" descr="Image result for scikit-image">
            <a:extLst>
              <a:ext uri="{FF2B5EF4-FFF2-40B4-BE49-F238E27FC236}">
                <a16:creationId xmlns:a16="http://schemas.microsoft.com/office/drawing/2014/main" id="{BE7CB7E6-AB25-4865-8B8D-8B2AE688B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809" y="3988968"/>
            <a:ext cx="1229005" cy="29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185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파일구조</a:t>
            </a:r>
            <a:r>
              <a:rPr lang="en-US" altLang="ko-KR" dirty="0" smtClean="0"/>
              <a:t> : dimension, lot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1" y="634789"/>
            <a:ext cx="2051787" cy="6168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717" y="1247433"/>
            <a:ext cx="805841" cy="2017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316" y="1676159"/>
            <a:ext cx="1850882" cy="12100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548" y="4010228"/>
            <a:ext cx="1513748" cy="16104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102" y="4062793"/>
            <a:ext cx="2800995" cy="12010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50565" y="970434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Dimension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13855" y="3617031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Lot Data</a:t>
            </a:r>
            <a:endParaRPr lang="ko-KR" altLang="en-US" dirty="0"/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6351158"/>
              </p:ext>
            </p:extLst>
          </p:nvPr>
        </p:nvGraphicFramePr>
        <p:xfrm>
          <a:off x="5741192" y="1111108"/>
          <a:ext cx="26908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워크시트" r:id="rId8" imgW="2690019" imgH="670560" progId="Excel.Sheet.12">
                  <p:embed/>
                </p:oleObj>
              </mc:Choice>
              <mc:Fallback>
                <p:oleObj name="워크시트" r:id="rId8" imgW="2690019" imgH="6705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41192" y="1111108"/>
                        <a:ext cx="2690813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/>
          <p:cNvSpPr/>
          <p:nvPr/>
        </p:nvSpPr>
        <p:spPr>
          <a:xfrm>
            <a:off x="948519" y="1385248"/>
            <a:ext cx="1958454" cy="7915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5156" y="113756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8519" y="970434"/>
            <a:ext cx="722105" cy="196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48519" y="2941915"/>
            <a:ext cx="722105" cy="196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48518" y="3913490"/>
            <a:ext cx="907578" cy="14930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20168" y="5283619"/>
            <a:ext cx="907578" cy="14930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개체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212484"/>
              </p:ext>
            </p:extLst>
          </p:nvPr>
        </p:nvGraphicFramePr>
        <p:xfrm>
          <a:off x="2813300" y="977838"/>
          <a:ext cx="1147293" cy="41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워크시트" r:id="rId10" imgW="1249795" imgH="449456" progId="Excel.Sheet.12">
                  <p:embed/>
                </p:oleObj>
              </mc:Choice>
              <mc:Fallback>
                <p:oleObj name="워크시트" r:id="rId10" imgW="1249795" imgH="44945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3300" y="977838"/>
                        <a:ext cx="1147293" cy="41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7317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자동검사기</a:t>
            </a:r>
            <a:r>
              <a:rPr lang="ko-KR" altLang="en-US" dirty="0" smtClean="0"/>
              <a:t> 개요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pic>
        <p:nvPicPr>
          <p:cNvPr id="9218" name="Picture 2" descr="Image result for auto defect inspe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4" y="1635098"/>
            <a:ext cx="3857625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9218" idx="3"/>
          </p:cNvCxnSpPr>
          <p:nvPr/>
        </p:nvCxnSpPr>
        <p:spPr>
          <a:xfrm flipV="1">
            <a:off x="5524499" y="2599504"/>
            <a:ext cx="16129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48332" y="2322505"/>
            <a:ext cx="1366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양품</a:t>
            </a:r>
            <a:r>
              <a:rPr lang="en-US" altLang="ko-KR" dirty="0" smtClean="0"/>
              <a:t>(type-1 error) </a:t>
            </a:r>
          </a:p>
          <a:p>
            <a:r>
              <a:rPr lang="en-US" altLang="ko-KR" dirty="0" smtClean="0"/>
              <a:t>-</a:t>
            </a:r>
            <a:endParaRPr lang="en-US" altLang="ko-KR" dirty="0"/>
          </a:p>
          <a:p>
            <a:r>
              <a:rPr lang="ko-KR" altLang="en-US" dirty="0" smtClean="0"/>
              <a:t>불량률</a:t>
            </a:r>
            <a:endParaRPr lang="ko-KR" altLang="en-US" dirty="0"/>
          </a:p>
        </p:txBody>
      </p:sp>
      <p:cxnSp>
        <p:nvCxnSpPr>
          <p:cNvPr id="9" name="직선 화살표 연결선 8"/>
          <p:cNvCxnSpPr/>
          <p:nvPr/>
        </p:nvCxnSpPr>
        <p:spPr>
          <a:xfrm flipV="1">
            <a:off x="5653156" y="3010321"/>
            <a:ext cx="16129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4714" y="2871821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불량</a:t>
            </a:r>
            <a:r>
              <a:rPr lang="en-US" altLang="ko-KR" dirty="0"/>
              <a:t>(</a:t>
            </a:r>
            <a:r>
              <a:rPr lang="en-US" altLang="ko-KR" dirty="0" smtClean="0"/>
              <a:t>type-2 </a:t>
            </a:r>
            <a:r>
              <a:rPr lang="en-US" altLang="ko-KR" dirty="0"/>
              <a:t>error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887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파일구조</a:t>
            </a:r>
            <a:r>
              <a:rPr lang="en-US" altLang="ko-KR" dirty="0"/>
              <a:t> : </a:t>
            </a:r>
            <a:r>
              <a:rPr lang="en-US" altLang="ko-KR" dirty="0" err="1" smtClean="0"/>
              <a:t>UnloadNozzle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UnloadPos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83" y="869058"/>
            <a:ext cx="2554450" cy="59889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533" y="4033167"/>
            <a:ext cx="5498939" cy="125005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466" y="2609433"/>
            <a:ext cx="5627252" cy="898295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endCxn id="23" idx="1"/>
          </p:cNvCxnSpPr>
          <p:nvPr/>
        </p:nvCxnSpPr>
        <p:spPr>
          <a:xfrm flipV="1">
            <a:off x="1576316" y="3058581"/>
            <a:ext cx="1700150" cy="27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1535373" y="4658193"/>
            <a:ext cx="1637160" cy="45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444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lot_wafer</a:t>
            </a:r>
            <a:r>
              <a:rPr lang="en-US" altLang="ko-KR" dirty="0"/>
              <a:t> </a:t>
            </a:r>
            <a:r>
              <a:rPr lang="en-US" altLang="ko-KR" dirty="0" smtClean="0"/>
              <a:t>dimension</a:t>
            </a:r>
            <a:r>
              <a:rPr lang="ko-KR" altLang="en-US" dirty="0" smtClean="0"/>
              <a:t>검사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704850" y="5776969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질의 </a:t>
            </a:r>
            <a:r>
              <a:rPr lang="en-US" altLang="ko-KR" dirty="0" smtClean="0"/>
              <a:t>1:  </a:t>
            </a:r>
            <a:r>
              <a:rPr lang="ko-KR" altLang="en-US" dirty="0" smtClean="0"/>
              <a:t>주관심사항은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4039074"/>
              </p:ext>
            </p:extLst>
          </p:nvPr>
        </p:nvGraphicFramePr>
        <p:xfrm>
          <a:off x="810869" y="796339"/>
          <a:ext cx="5821846" cy="9994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워크시트" r:id="rId3" imgW="10378559" imgH="1775419" progId="Excel.Sheet.8">
                  <p:embed/>
                </p:oleObj>
              </mc:Choice>
              <mc:Fallback>
                <p:oleObj name="워크시트" r:id="rId3" imgW="10378559" imgH="1775419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0869" y="796339"/>
                        <a:ext cx="5821846" cy="99949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590" y="1795834"/>
            <a:ext cx="4832331" cy="1209928"/>
          </a:xfrm>
          <a:prstGeom prst="rect">
            <a:avLst/>
          </a:prstGeom>
          <a:solidFill>
            <a:srgbClr val="FFCCCC"/>
          </a:solidFill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658" y="3052849"/>
            <a:ext cx="5501569" cy="3255966"/>
          </a:xfrm>
          <a:prstGeom prst="rect">
            <a:avLst/>
          </a:prstGeom>
          <a:solidFill>
            <a:srgbClr val="CCFFFF"/>
          </a:solidFill>
        </p:spPr>
      </p:pic>
    </p:spTree>
    <p:extLst>
      <p:ext uri="{BB962C8B-B14F-4D97-AF65-F5344CB8AC3E}">
        <p14:creationId xmlns:p14="http://schemas.microsoft.com/office/powerpoint/2010/main" val="644813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lot_wafer</a:t>
            </a:r>
            <a:r>
              <a:rPr lang="en-US" altLang="ko-KR" dirty="0"/>
              <a:t> </a:t>
            </a:r>
            <a:r>
              <a:rPr lang="ko-KR" altLang="en-US" dirty="0" err="1" smtClean="0"/>
              <a:t>상하면검사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86600" y="6385686"/>
            <a:ext cx="2057400" cy="304800"/>
          </a:xfrm>
        </p:spPr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77" y="1031823"/>
            <a:ext cx="5549923" cy="504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51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lot_wafer</a:t>
            </a:r>
            <a:r>
              <a:rPr lang="en-US" altLang="ko-KR" dirty="0" smtClean="0"/>
              <a:t> viewer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85511"/>
              </p:ext>
            </p:extLst>
          </p:nvPr>
        </p:nvGraphicFramePr>
        <p:xfrm>
          <a:off x="364941" y="2848997"/>
          <a:ext cx="5715000" cy="3017520"/>
        </p:xfrm>
        <a:graphic>
          <a:graphicData uri="http://schemas.openxmlformats.org/drawingml/2006/table">
            <a:tbl>
              <a:tblPr/>
              <a:tblGrid>
                <a:gridCol w="381000">
                  <a:extLst>
                    <a:ext uri="{9D8B030D-6E8A-4147-A177-3AD203B41FA5}">
                      <a16:colId xmlns:a16="http://schemas.microsoft.com/office/drawing/2014/main" val="171394118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030737042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21722378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10744753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380666794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41376663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1449254671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73847040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046587260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311777437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8775031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404587873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2653185046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3319502195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795619679"/>
                    </a:ext>
                  </a:extLst>
                </a:gridCol>
                <a:gridCol w="355600">
                  <a:extLst>
                    <a:ext uri="{9D8B030D-6E8A-4147-A177-3AD203B41FA5}">
                      <a16:colId xmlns:a16="http://schemas.microsoft.com/office/drawing/2014/main" val="1645579860"/>
                    </a:ext>
                  </a:extLst>
                </a:gridCol>
              </a:tblGrid>
              <a:tr h="14845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6837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01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149374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74189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F01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8882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9564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602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577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085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7031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1889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829436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6294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9401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1433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0648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3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DF80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0" i="0" u="none" strike="noStrike" dirty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E0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3176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20" y="1174509"/>
            <a:ext cx="1513748" cy="16104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16106" y="1036010"/>
            <a:ext cx="2864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AVI58</a:t>
            </a:r>
            <a:r>
              <a:rPr lang="en-US" altLang="ko-KR" dirty="0" err="1"/>
              <a:t>_</a:t>
            </a:r>
            <a:r>
              <a:rPr lang="en-US" altLang="ko-KR" dirty="0" err="1" smtClean="0"/>
              <a:t>FXK1-D4</a:t>
            </a:r>
            <a:r>
              <a:rPr lang="en-US" altLang="ko-KR" dirty="0" smtClean="0"/>
              <a:t> </a:t>
            </a:r>
            <a:r>
              <a:rPr lang="en-US" altLang="ko-KR" dirty="0"/>
              <a:t>180907-FEZ2086-A2.txt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739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lot_wafer</a:t>
            </a:r>
            <a:r>
              <a:rPr lang="en-US" altLang="ko-KR" dirty="0" smtClean="0"/>
              <a:t> diff </a:t>
            </a:r>
            <a:r>
              <a:rPr lang="ko-KR" altLang="en-US" dirty="0" smtClean="0"/>
              <a:t>설계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5149132" y="375871"/>
            <a:ext cx="2864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AVI58</a:t>
            </a:r>
            <a:r>
              <a:rPr lang="en-US" altLang="ko-KR" dirty="0" err="1"/>
              <a:t>_</a:t>
            </a:r>
            <a:r>
              <a:rPr lang="en-US" altLang="ko-KR" dirty="0" err="1" smtClean="0"/>
              <a:t>FXK1-D4</a:t>
            </a:r>
            <a:r>
              <a:rPr lang="en-US" altLang="ko-KR" dirty="0" smtClean="0"/>
              <a:t> </a:t>
            </a:r>
            <a:r>
              <a:rPr lang="en-US" altLang="ko-KR" dirty="0"/>
              <a:t>180907-FEZ2086-A2.txt</a:t>
            </a:r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695857"/>
              </p:ext>
            </p:extLst>
          </p:nvPr>
        </p:nvGraphicFramePr>
        <p:xfrm>
          <a:off x="859855" y="1120568"/>
          <a:ext cx="2972476" cy="2608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6" name="워크시트" r:id="rId3" imgW="3482323" imgH="3055579" progId="Excel.Sheet.12">
                  <p:embed/>
                </p:oleObj>
              </mc:Choice>
              <mc:Fallback>
                <p:oleObj name="워크시트" r:id="rId3" imgW="3482323" imgH="30555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59855" y="1120568"/>
                        <a:ext cx="2972476" cy="26080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27223"/>
              </p:ext>
            </p:extLst>
          </p:nvPr>
        </p:nvGraphicFramePr>
        <p:xfrm>
          <a:off x="4368467" y="1044604"/>
          <a:ext cx="2621510" cy="26669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워크시트" r:id="rId5" imgW="3482323" imgH="3543259" progId="Excel.Sheet.12">
                  <p:embed/>
                </p:oleObj>
              </mc:Choice>
              <mc:Fallback>
                <p:oleObj name="워크시트" r:id="rId5" imgW="3482323" imgH="354325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8467" y="1044604"/>
                        <a:ext cx="2621510" cy="26669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490065"/>
              </p:ext>
            </p:extLst>
          </p:nvPr>
        </p:nvGraphicFramePr>
        <p:xfrm>
          <a:off x="3565080" y="3916279"/>
          <a:ext cx="2774920" cy="2484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워크시트" r:id="rId7" imgW="3413913" imgH="3055579" progId="Excel.Sheet.12">
                  <p:embed/>
                </p:oleObj>
              </mc:Choice>
              <mc:Fallback>
                <p:oleObj name="워크시트" r:id="rId7" imgW="3413913" imgH="305557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565080" y="3916279"/>
                        <a:ext cx="2774920" cy="24845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76431" y="811661"/>
            <a:ext cx="98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14_Wafer.txt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52540" y="811661"/>
            <a:ext cx="983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15_Wafer.txt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26927" y="4340694"/>
            <a:ext cx="1491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14_Wafer.txt</a:t>
            </a:r>
          </a:p>
          <a:p>
            <a:r>
              <a:rPr lang="en-US" altLang="ko-KR" dirty="0" smtClean="0"/>
              <a:t>15_Wafer.txt</a:t>
            </a:r>
          </a:p>
          <a:p>
            <a:r>
              <a:rPr lang="en-US" altLang="ko-KR" dirty="0" smtClean="0"/>
              <a:t>difference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932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client-server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507389" y="1458887"/>
            <a:ext cx="938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관제 서버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en-US" altLang="ko-KR" dirty="0" err="1" smtClean="0"/>
              <a:t>linux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관제</a:t>
            </a:r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1270" y="1274919"/>
            <a:ext cx="2608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AVI58</a:t>
            </a:r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실시간 파일 </a:t>
            </a:r>
            <a:r>
              <a:rPr lang="en-US" altLang="ko-KR" dirty="0" smtClean="0"/>
              <a:t>update </a:t>
            </a:r>
            <a:r>
              <a:rPr lang="ko-KR" altLang="en-US" dirty="0" smtClean="0"/>
              <a:t>감지 </a:t>
            </a:r>
            <a:r>
              <a:rPr lang="en-US" altLang="ko-KR" dirty="0" smtClean="0"/>
              <a:t>client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관제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로 전송</a:t>
            </a:r>
            <a:endParaRPr lang="en-US" altLang="ko-KR" dirty="0" smtClean="0"/>
          </a:p>
          <a:p>
            <a:pPr marL="171450" indent="-171450">
              <a:buFontTx/>
              <a:buChar char="-"/>
            </a:pPr>
            <a:r>
              <a:rPr lang="ko-KR" altLang="en-US" dirty="0" smtClean="0"/>
              <a:t>자료 재구조화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json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1B89D-E1C4-44FE-8208-DD1F8CD7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105916"/>
            <a:ext cx="1500746" cy="1440000"/>
          </a:xfrm>
          <a:prstGeom prst="rect">
            <a:avLst/>
          </a:prstGeom>
        </p:spPr>
      </p:pic>
      <p:pic>
        <p:nvPicPr>
          <p:cNvPr id="9" name="Picture 14" descr="Image result for mongod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649164"/>
            <a:ext cx="1301368" cy="35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538" y="928275"/>
            <a:ext cx="2051787" cy="6168264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5206325" y="2319093"/>
            <a:ext cx="1107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6" descr="Image result for gunicorn wsgi worker">
            <a:extLst>
              <a:ext uri="{FF2B5EF4-FFF2-40B4-BE49-F238E27FC236}">
                <a16:creationId xmlns:a16="http://schemas.microsoft.com/office/drawing/2014/main" id="{7F81D117-0005-461F-96C2-D54383C88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295" y="3675543"/>
            <a:ext cx="1402603" cy="11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ubuntu linux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733" y="4918355"/>
            <a:ext cx="1348409" cy="28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7648222" y="3288223"/>
            <a:ext cx="1037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tabLst>
                <a:tab pos="177800" algn="l"/>
              </a:tabLst>
              <a:defRPr/>
            </a:pPr>
            <a:r>
              <a:rPr kumimoji="0" lang="en-US" altLang="ko-KR" kern="0" dirty="0">
                <a:solidFill>
                  <a:prstClr val="black"/>
                </a:solidFill>
                <a:latin typeface="맑은 고딕"/>
                <a:ea typeface="맑은 고딕"/>
              </a:rPr>
              <a:t>visualization</a:t>
            </a:r>
          </a:p>
        </p:txBody>
      </p:sp>
      <p:pic>
        <p:nvPicPr>
          <p:cNvPr id="5124" name="Picture 4" descr="Image result for plotl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065" y="2949720"/>
            <a:ext cx="1046401" cy="40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514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메뉴 구성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필요한 것에 중점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상하면 </a:t>
            </a:r>
            <a:r>
              <a:rPr lang="en-US" altLang="ko-KR" dirty="0" smtClean="0"/>
              <a:t>lot </a:t>
            </a:r>
            <a:r>
              <a:rPr lang="ko-KR" altLang="en-US" dirty="0" smtClean="0"/>
              <a:t>불량률 통계 시각화 및 전개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031" y="1995694"/>
            <a:ext cx="2876550" cy="28003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031" y="1690074"/>
            <a:ext cx="1085850" cy="219075"/>
          </a:xfrm>
          <a:prstGeom prst="rect">
            <a:avLst/>
          </a:prstGeom>
        </p:spPr>
      </p:pic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24921"/>
              </p:ext>
            </p:extLst>
          </p:nvPr>
        </p:nvGraphicFramePr>
        <p:xfrm>
          <a:off x="5358227" y="2488586"/>
          <a:ext cx="26908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8" name="워크시트" r:id="rId5" imgW="2690019" imgH="670560" progId="Excel.Sheet.12">
                  <p:embed/>
                </p:oleObj>
              </mc:Choice>
              <mc:Fallback>
                <p:oleObj name="워크시트" r:id="rId5" imgW="2690019" imgH="670560" progId="Excel.Sheet.12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58227" y="2488586"/>
                        <a:ext cx="2690813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179667"/>
              </p:ext>
            </p:extLst>
          </p:nvPr>
        </p:nvGraphicFramePr>
        <p:xfrm>
          <a:off x="3973581" y="2488586"/>
          <a:ext cx="1147293" cy="41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워크시트" r:id="rId7" imgW="1249795" imgH="449456" progId="Excel.Sheet.12">
                  <p:embed/>
                </p:oleObj>
              </mc:Choice>
              <mc:Fallback>
                <p:oleObj name="워크시트" r:id="rId7" imgW="1249795" imgH="449456" progId="Excel.Sheet.12">
                  <p:embed/>
                  <p:pic>
                    <p:nvPicPr>
                      <p:cNvPr id="28" name="개체 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73581" y="2488586"/>
                        <a:ext cx="1147293" cy="41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4879850" y="3608962"/>
            <a:ext cx="2667000" cy="10352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00870" y="5075583"/>
            <a:ext cx="2465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dirty="0" err="1" smtClean="0"/>
              <a:t>상면검사</a:t>
            </a:r>
            <a:r>
              <a:rPr lang="ko-KR" altLang="en-US" dirty="0" smtClean="0"/>
              <a:t> </a:t>
            </a:r>
            <a:r>
              <a:rPr lang="ko-KR" altLang="en-US" dirty="0"/>
              <a:t>조건</a:t>
            </a:r>
            <a:r>
              <a:rPr lang="en-US" altLang="ko-KR" dirty="0"/>
              <a:t>1</a:t>
            </a:r>
            <a:r>
              <a:rPr lang="ko-KR" altLang="en-US" dirty="0"/>
              <a:t>불량</a:t>
            </a:r>
            <a:r>
              <a:rPr lang="en-US" altLang="ko-KR" dirty="0"/>
              <a:t>[</a:t>
            </a:r>
            <a:r>
              <a:rPr lang="ko-KR" altLang="en-US" dirty="0"/>
              <a:t>수량</a:t>
            </a:r>
            <a:r>
              <a:rPr lang="en-US" altLang="ko-KR" dirty="0"/>
              <a:t>/</a:t>
            </a:r>
            <a:r>
              <a:rPr lang="ko-KR" altLang="en-US" dirty="0"/>
              <a:t>수율</a:t>
            </a:r>
            <a:r>
              <a:rPr lang="en-US" altLang="ko-KR" dirty="0" smtClean="0"/>
              <a:t>]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3983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viewer</a:t>
            </a:r>
            <a:r>
              <a:rPr lang="ko-KR" altLang="en-US" dirty="0" smtClean="0"/>
              <a:t> </a:t>
            </a:r>
            <a:r>
              <a:rPr lang="en-US" altLang="ko-KR" dirty="0" smtClean="0"/>
              <a:t>: dimension, lot viewer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1" y="634789"/>
            <a:ext cx="2051787" cy="6168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717" y="1247433"/>
            <a:ext cx="805841" cy="20177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316" y="1676159"/>
            <a:ext cx="1850882" cy="12100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7548" y="4010228"/>
            <a:ext cx="1513748" cy="16104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6102" y="4062793"/>
            <a:ext cx="2800995" cy="12010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50565" y="970434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Dimension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13855" y="3617031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Lot Data</a:t>
            </a:r>
            <a:endParaRPr lang="ko-KR" altLang="en-US" dirty="0"/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/>
          </p:nvPr>
        </p:nvGraphicFramePr>
        <p:xfrm>
          <a:off x="5741192" y="1111108"/>
          <a:ext cx="269081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워크시트" r:id="rId8" imgW="2690019" imgH="670560" progId="Excel.Sheet.12">
                  <p:embed/>
                </p:oleObj>
              </mc:Choice>
              <mc:Fallback>
                <p:oleObj name="워크시트" r:id="rId8" imgW="2690019" imgH="670560" progId="Excel.Sheet.12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41192" y="1111108"/>
                        <a:ext cx="2690813" cy="669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직사각형 17"/>
          <p:cNvSpPr/>
          <p:nvPr/>
        </p:nvSpPr>
        <p:spPr>
          <a:xfrm>
            <a:off x="948519" y="1385248"/>
            <a:ext cx="1958454" cy="79157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375156" y="1137567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lot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48519" y="970434"/>
            <a:ext cx="722105" cy="196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948519" y="2941915"/>
            <a:ext cx="722105" cy="19645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48518" y="3913490"/>
            <a:ext cx="907578" cy="14930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020168" y="5283619"/>
            <a:ext cx="907578" cy="14930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개체 27"/>
          <p:cNvGraphicFramePr>
            <a:graphicFrameLocks noChangeAspect="1"/>
          </p:cNvGraphicFramePr>
          <p:nvPr>
            <p:extLst/>
          </p:nvPr>
        </p:nvGraphicFramePr>
        <p:xfrm>
          <a:off x="2813300" y="977838"/>
          <a:ext cx="1147293" cy="4125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워크시트" r:id="rId10" imgW="1249795" imgH="449456" progId="Excel.Sheet.12">
                  <p:embed/>
                </p:oleObj>
              </mc:Choice>
              <mc:Fallback>
                <p:oleObj name="워크시트" r:id="rId10" imgW="1249795" imgH="449456" progId="Excel.Sheet.12">
                  <p:embed/>
                  <p:pic>
                    <p:nvPicPr>
                      <p:cNvPr id="28" name="개체 2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13300" y="977838"/>
                        <a:ext cx="1147293" cy="4125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직선 화살표 연결선 6"/>
          <p:cNvCxnSpPr/>
          <p:nvPr/>
        </p:nvCxnSpPr>
        <p:spPr>
          <a:xfrm flipV="1">
            <a:off x="4949375" y="5486142"/>
            <a:ext cx="1139687" cy="1987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280757" y="5303239"/>
            <a:ext cx="963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lot</a:t>
            </a:r>
            <a:r>
              <a:rPr lang="ko-KR" altLang="en-US" dirty="0" err="1" smtClean="0"/>
              <a:t>요약파일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274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viewer </a:t>
            </a:r>
            <a:r>
              <a:rPr lang="en-US" altLang="ko-KR" dirty="0"/>
              <a:t>: </a:t>
            </a:r>
            <a:r>
              <a:rPr lang="en-US" altLang="ko-KR" dirty="0" err="1" smtClean="0"/>
              <a:t>UnloadNozzle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UnloadPos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83" y="869058"/>
            <a:ext cx="2554450" cy="59889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533" y="4033167"/>
            <a:ext cx="5498939" cy="125005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466" y="2609433"/>
            <a:ext cx="5627252" cy="898295"/>
          </a:xfrm>
          <a:prstGeom prst="rect">
            <a:avLst/>
          </a:prstGeom>
        </p:spPr>
      </p:pic>
      <p:cxnSp>
        <p:nvCxnSpPr>
          <p:cNvPr id="25" name="직선 화살표 연결선 24"/>
          <p:cNvCxnSpPr>
            <a:endCxn id="23" idx="1"/>
          </p:cNvCxnSpPr>
          <p:nvPr/>
        </p:nvCxnSpPr>
        <p:spPr>
          <a:xfrm flipV="1">
            <a:off x="1576316" y="3058581"/>
            <a:ext cx="1700150" cy="278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1535373" y="4658193"/>
            <a:ext cx="1637160" cy="45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264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13350-4B9A-4E75-8B84-BDAAB798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공정 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626E2A-33F3-402C-A552-6B08483B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0DBEFA-A5D3-41AC-9287-40B8F2D40476}"/>
              </a:ext>
            </a:extLst>
          </p:cNvPr>
          <p:cNvSpPr/>
          <p:nvPr/>
        </p:nvSpPr>
        <p:spPr>
          <a:xfrm>
            <a:off x="452307" y="1425322"/>
            <a:ext cx="1440000" cy="14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E1B89D-E1C4-44FE-8208-DD1F8CD70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882" y="1430874"/>
            <a:ext cx="1500746" cy="14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E698DF-F3D0-4C2B-83EB-139D2BEE55A8}"/>
              </a:ext>
            </a:extLst>
          </p:cNvPr>
          <p:cNvSpPr txBox="1"/>
          <p:nvPr/>
        </p:nvSpPr>
        <p:spPr>
          <a:xfrm>
            <a:off x="2890970" y="1040249"/>
            <a:ext cx="2740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칩</a:t>
            </a:r>
            <a:r>
              <a:rPr lang="en-US" altLang="ko-KR" dirty="0"/>
              <a:t>(23×22=506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/>
              <a:t>또는 </a:t>
            </a:r>
            <a:r>
              <a:rPr lang="en-US" altLang="ko-KR" dirty="0"/>
              <a:t>12×11 </a:t>
            </a:r>
            <a:r>
              <a:rPr lang="ko-KR" altLang="en-US" dirty="0"/>
              <a:t>도 있음</a:t>
            </a:r>
            <a:endParaRPr lang="en-US" altLang="ko-KR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4D26F50-8871-4B68-8332-4D248B91C9E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1892307" y="2145322"/>
            <a:ext cx="1163575" cy="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F82E44-ADFB-4FBE-9E36-EDE1A554BB7D}"/>
              </a:ext>
            </a:extLst>
          </p:cNvPr>
          <p:cNvSpPr/>
          <p:nvPr/>
        </p:nvSpPr>
        <p:spPr>
          <a:xfrm>
            <a:off x="2070930" y="2139797"/>
            <a:ext cx="7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라인</a:t>
            </a:r>
            <a:r>
              <a:rPr lang="en-US" altLang="ko-KR" dirty="0"/>
              <a:t>×</a:t>
            </a:r>
            <a:r>
              <a:rPr lang="ko-KR" altLang="en-US" dirty="0"/>
              <a:t>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328A4-8B9F-4C76-9CA9-ADCB290D3679}"/>
              </a:ext>
            </a:extLst>
          </p:cNvPr>
          <p:cNvSpPr txBox="1"/>
          <p:nvPr/>
        </p:nvSpPr>
        <p:spPr>
          <a:xfrm>
            <a:off x="2255394" y="18375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인쇄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6D5FBEC-4559-4EDE-A8A5-4C705EC92C22}"/>
              </a:ext>
            </a:extLst>
          </p:cNvPr>
          <p:cNvCxnSpPr/>
          <p:nvPr/>
        </p:nvCxnSpPr>
        <p:spPr>
          <a:xfrm flipV="1">
            <a:off x="4544330" y="2127155"/>
            <a:ext cx="16321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3A9B3D-B4F2-4FDE-9509-DFE14D0EDF73}"/>
              </a:ext>
            </a:extLst>
          </p:cNvPr>
          <p:cNvSpPr/>
          <p:nvPr/>
        </p:nvSpPr>
        <p:spPr>
          <a:xfrm>
            <a:off x="4973132" y="2139798"/>
            <a:ext cx="7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라인</a:t>
            </a:r>
            <a:r>
              <a:rPr lang="en-US" altLang="ko-KR" dirty="0"/>
              <a:t>×</a:t>
            </a:r>
            <a:r>
              <a:rPr lang="ko-KR" altLang="en-US" dirty="0"/>
              <a:t>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2BEDD-0A71-4207-B938-CDF68392B4D5}"/>
              </a:ext>
            </a:extLst>
          </p:cNvPr>
          <p:cNvSpPr txBox="1"/>
          <p:nvPr/>
        </p:nvSpPr>
        <p:spPr>
          <a:xfrm>
            <a:off x="5114195" y="18375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절단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F425C-F83D-4C7F-B1F5-E2E650C74F8F}"/>
              </a:ext>
            </a:extLst>
          </p:cNvPr>
          <p:cNvSpPr txBox="1"/>
          <p:nvPr/>
        </p:nvSpPr>
        <p:spPr>
          <a:xfrm>
            <a:off x="3219126" y="2967500"/>
            <a:ext cx="1754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Defect </a:t>
            </a:r>
            <a:r>
              <a:rPr lang="ko-KR" altLang="en-US" dirty="0"/>
              <a:t>검사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검사기 </a:t>
            </a:r>
            <a:r>
              <a:rPr lang="en-US" altLang="ko-KR" dirty="0"/>
              <a:t>14</a:t>
            </a:r>
            <a:r>
              <a:rPr lang="ko-KR" altLang="en-US" dirty="0"/>
              <a:t>대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검사기당 </a:t>
            </a:r>
            <a:r>
              <a:rPr lang="en-US" altLang="ko-KR" dirty="0"/>
              <a:t>5~6</a:t>
            </a:r>
            <a:r>
              <a:rPr lang="ko-KR" altLang="en-US" dirty="0"/>
              <a:t>만개</a:t>
            </a:r>
            <a:r>
              <a:rPr lang="en-US" altLang="ko-KR" dirty="0"/>
              <a:t>/</a:t>
            </a:r>
            <a:r>
              <a:rPr lang="ko-KR" altLang="en-US" dirty="0"/>
              <a:t>일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이물 불량률 약 </a:t>
            </a:r>
            <a:r>
              <a:rPr lang="en-US" altLang="ko-KR" dirty="0"/>
              <a:t>5%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8F366F-62C0-42AB-AD80-53A0A51E56EF}"/>
              </a:ext>
            </a:extLst>
          </p:cNvPr>
          <p:cNvSpPr/>
          <p:nvPr/>
        </p:nvSpPr>
        <p:spPr>
          <a:xfrm>
            <a:off x="6250500" y="1976013"/>
            <a:ext cx="129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Dimension</a:t>
            </a:r>
            <a:r>
              <a:rPr lang="ko-KR" altLang="en-US" dirty="0"/>
              <a:t> </a:t>
            </a:r>
            <a:r>
              <a:rPr lang="ko-KR" altLang="en-US" dirty="0" err="1"/>
              <a:t>Check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8175F66-8240-41F0-91C2-5154BB1C770E}"/>
              </a:ext>
            </a:extLst>
          </p:cNvPr>
          <p:cNvCxnSpPr>
            <a:stCxn id="16" idx="2"/>
          </p:cNvCxnSpPr>
          <p:nvPr/>
        </p:nvCxnSpPr>
        <p:spPr>
          <a:xfrm>
            <a:off x="6897472" y="2253012"/>
            <a:ext cx="0" cy="1586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CD7626C-318B-4350-908B-F68863349ED6}"/>
              </a:ext>
            </a:extLst>
          </p:cNvPr>
          <p:cNvSpPr txBox="1"/>
          <p:nvPr/>
        </p:nvSpPr>
        <p:spPr>
          <a:xfrm>
            <a:off x="6293968" y="3896268"/>
            <a:ext cx="1353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칩별</a:t>
            </a:r>
            <a:r>
              <a:rPr lang="ko-KR" altLang="en-US" dirty="0"/>
              <a:t> </a:t>
            </a:r>
            <a:r>
              <a:rPr lang="en-US" altLang="ko-KR" dirty="0"/>
              <a:t>Nozzle </a:t>
            </a:r>
            <a:r>
              <a:rPr lang="ko-KR" altLang="en-US" dirty="0"/>
              <a:t>검사 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4CB087E-BDBF-4047-AD9C-F4BF77C41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141858"/>
              </p:ext>
            </p:extLst>
          </p:nvPr>
        </p:nvGraphicFramePr>
        <p:xfrm>
          <a:off x="611030" y="4831185"/>
          <a:ext cx="4559880" cy="43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59880">
                  <a:extLst>
                    <a:ext uri="{9D8B030D-6E8A-4147-A177-3AD203B41FA5}">
                      <a16:colId xmlns:a16="http://schemas.microsoft.com/office/drawing/2014/main" val="105443301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인쇄후</a:t>
                      </a:r>
                      <a:r>
                        <a:rPr lang="ko-KR" altLang="en-US" sz="1100" u="none" strike="noStrike" dirty="0">
                          <a:effectLst/>
                        </a:rPr>
                        <a:t> 절단을 하게 됨</a:t>
                      </a:r>
                      <a:r>
                        <a:rPr lang="en-US" altLang="ko-KR" sz="1100" u="none" strike="noStrike" dirty="0">
                          <a:effectLst/>
                        </a:rPr>
                        <a:t>. </a:t>
                      </a:r>
                      <a:r>
                        <a:rPr lang="ko-KR" altLang="en-US" sz="1100" u="none" strike="noStrike" dirty="0">
                          <a:effectLst/>
                        </a:rPr>
                        <a:t>이때도 검사를 하며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잘되고 있음</a:t>
                      </a:r>
                      <a:endParaRPr lang="ko-KR" alt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08068721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예를 들면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인쇄를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계속하다보면</a:t>
                      </a:r>
                      <a:r>
                        <a:rPr lang="ko-KR" altLang="en-US" sz="1100" u="none" strike="noStrike" dirty="0">
                          <a:effectLst/>
                        </a:rPr>
                        <a:t> 잉크 부족으로 계속 작아질 수 있음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71202023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15C4D5D0-9ECC-4EA3-881D-E77CEDB2CE37}"/>
              </a:ext>
            </a:extLst>
          </p:cNvPr>
          <p:cNvSpPr txBox="1"/>
          <p:nvPr/>
        </p:nvSpPr>
        <p:spPr>
          <a:xfrm>
            <a:off x="420063" y="1074518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원자재</a:t>
            </a:r>
            <a:r>
              <a:rPr lang="en-US" altLang="ko-KR" dirty="0"/>
              <a:t>(125mm×125mm)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557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31870-8BDD-433A-AEE2-5ABF1E09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Defect </a:t>
            </a:r>
            <a:r>
              <a:rPr lang="ko-KR" altLang="en-US" dirty="0"/>
              <a:t>검사 </a:t>
            </a:r>
            <a:r>
              <a:rPr lang="en-US" altLang="ko-KR" dirty="0"/>
              <a:t>: </a:t>
            </a:r>
            <a:r>
              <a:rPr lang="ko-KR" altLang="en-US" dirty="0"/>
              <a:t>검출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9F303D-B970-441F-9DF3-9322CE26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7C0DE1-F6B5-4E37-9CEA-E8B3E21EDD5F}"/>
              </a:ext>
            </a:extLst>
          </p:cNvPr>
          <p:cNvSpPr/>
          <p:nvPr/>
        </p:nvSpPr>
        <p:spPr>
          <a:xfrm>
            <a:off x="1890613" y="1467209"/>
            <a:ext cx="1440000" cy="1440000"/>
          </a:xfrm>
          <a:prstGeom prst="rect">
            <a:avLst/>
          </a:prstGeom>
          <a:noFill/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51501-8CE1-45DC-8985-927ADB822823}"/>
              </a:ext>
            </a:extLst>
          </p:cNvPr>
          <p:cNvSpPr txBox="1"/>
          <p:nvPr/>
        </p:nvSpPr>
        <p:spPr>
          <a:xfrm>
            <a:off x="1764967" y="1061472"/>
            <a:ext cx="18197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원자재</a:t>
            </a:r>
            <a:r>
              <a:rPr lang="en-US" altLang="ko-KR" dirty="0"/>
              <a:t>(125mm×125mm)</a:t>
            </a:r>
            <a:endParaRPr lang="ko-KR" altLang="en-US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BE49D7-7B92-46FA-B421-023BA9A147C4}"/>
              </a:ext>
            </a:extLst>
          </p:cNvPr>
          <p:cNvCxnSpPr>
            <a:cxnSpLocks/>
          </p:cNvCxnSpPr>
          <p:nvPr/>
        </p:nvCxnSpPr>
        <p:spPr>
          <a:xfrm flipH="1">
            <a:off x="5739972" y="2968414"/>
            <a:ext cx="1" cy="44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D61F3F-99CB-49AD-8237-A968C6A61767}"/>
              </a:ext>
            </a:extLst>
          </p:cNvPr>
          <p:cNvSpPr txBox="1"/>
          <p:nvPr/>
        </p:nvSpPr>
        <p:spPr>
          <a:xfrm>
            <a:off x="3900480" y="18398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절단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8249958-E151-4319-AD6F-FFE4CC2CF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790" y="1467208"/>
            <a:ext cx="1500746" cy="144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C95BEC-ADD0-4DA1-90E9-191D79F904F7}"/>
              </a:ext>
            </a:extLst>
          </p:cNvPr>
          <p:cNvSpPr txBox="1"/>
          <p:nvPr/>
        </p:nvSpPr>
        <p:spPr>
          <a:xfrm>
            <a:off x="4797878" y="1076583"/>
            <a:ext cx="2740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칩</a:t>
            </a:r>
            <a:r>
              <a:rPr lang="en-US" altLang="ko-KR" dirty="0"/>
              <a:t>(23×22=506</a:t>
            </a:r>
            <a:r>
              <a:rPr lang="ko-KR" altLang="en-US" dirty="0"/>
              <a:t>개</a:t>
            </a:r>
            <a:r>
              <a:rPr lang="en-US" altLang="ko-KR" dirty="0"/>
              <a:t>), </a:t>
            </a:r>
            <a:r>
              <a:rPr lang="ko-KR" altLang="en-US" dirty="0"/>
              <a:t>또는 </a:t>
            </a:r>
            <a:r>
              <a:rPr lang="en-US" altLang="ko-KR" dirty="0"/>
              <a:t>12×11 </a:t>
            </a:r>
            <a:r>
              <a:rPr lang="ko-KR" altLang="en-US" dirty="0"/>
              <a:t>도 있음</a:t>
            </a:r>
            <a:endParaRPr lang="en-US" altLang="ko-KR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03CD0C-A369-454A-9923-1572D0AA0444}"/>
              </a:ext>
            </a:extLst>
          </p:cNvPr>
          <p:cNvCxnSpPr>
            <a:stCxn id="5" idx="3"/>
            <a:endCxn id="12" idx="1"/>
          </p:cNvCxnSpPr>
          <p:nvPr/>
        </p:nvCxnSpPr>
        <p:spPr>
          <a:xfrm flipV="1">
            <a:off x="3330613" y="2187208"/>
            <a:ext cx="16321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365D85-0CFD-443C-94C8-91193A135840}"/>
              </a:ext>
            </a:extLst>
          </p:cNvPr>
          <p:cNvSpPr/>
          <p:nvPr/>
        </p:nvSpPr>
        <p:spPr>
          <a:xfrm>
            <a:off x="5726348" y="2950369"/>
            <a:ext cx="386516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/>
              <a:t>Defect </a:t>
            </a:r>
            <a:r>
              <a:rPr lang="ko-KR" altLang="en-US" sz="1050" dirty="0"/>
              <a:t>검사</a:t>
            </a:r>
            <a:endParaRPr lang="en-US" altLang="ko-KR" sz="1050" dirty="0"/>
          </a:p>
          <a:p>
            <a:r>
              <a:rPr lang="en-US" altLang="ko-KR" sz="1050" dirty="0"/>
              <a:t>(</a:t>
            </a:r>
            <a:r>
              <a:rPr lang="ko-KR" altLang="en-US" sz="1050" dirty="0"/>
              <a:t>라인스캔 카메라 - </a:t>
            </a:r>
            <a:r>
              <a:rPr lang="ko-KR" altLang="en-US" sz="1050" dirty="0" err="1"/>
              <a:t>CT처럼</a:t>
            </a:r>
            <a:r>
              <a:rPr lang="ko-KR" altLang="en-US" sz="1050" dirty="0"/>
              <a:t> 촬영</a:t>
            </a:r>
            <a:r>
              <a:rPr lang="en-US" altLang="ko-KR" sz="1050" dirty="0"/>
              <a:t>, </a:t>
            </a:r>
            <a:r>
              <a:rPr lang="ko-KR" altLang="en-US" sz="1050" dirty="0"/>
              <a:t>유선</a:t>
            </a:r>
            <a:r>
              <a:rPr lang="en-US" altLang="ko-KR" sz="1050" dirty="0"/>
              <a:t>LAN</a:t>
            </a:r>
            <a:r>
              <a:rPr lang="ko-KR" altLang="en-US" sz="1050" dirty="0"/>
              <a:t>으로 연결되어 있음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8793934-62B5-4B29-9737-2252C2267BA1}"/>
              </a:ext>
            </a:extLst>
          </p:cNvPr>
          <p:cNvSpPr/>
          <p:nvPr/>
        </p:nvSpPr>
        <p:spPr>
          <a:xfrm>
            <a:off x="7275847" y="3547955"/>
            <a:ext cx="18245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/>
              <a:t>top/bottom</a:t>
            </a:r>
            <a:r>
              <a:rPr lang="ko-KR" altLang="en-US" sz="1050" dirty="0"/>
              <a:t>에서 </a:t>
            </a:r>
            <a:r>
              <a:rPr lang="en-US" altLang="ko-KR" sz="1050" dirty="0">
                <a:solidFill>
                  <a:srgbClr val="FF0000"/>
                </a:solidFill>
              </a:rPr>
              <a:t>10</a:t>
            </a:r>
            <a:r>
              <a:rPr lang="el-GR" altLang="ko-KR" sz="1050" dirty="0">
                <a:solidFill>
                  <a:srgbClr val="FF0000"/>
                </a:solidFill>
              </a:rPr>
              <a:t> μ</a:t>
            </a:r>
            <a:r>
              <a:rPr lang="en-US" altLang="ko-KR" sz="1050" dirty="0">
                <a:solidFill>
                  <a:srgbClr val="FF0000"/>
                </a:solidFill>
              </a:rPr>
              <a:t>m</a:t>
            </a:r>
            <a:r>
              <a:rPr lang="ko-KR" altLang="en-US" sz="1050" dirty="0">
                <a:solidFill>
                  <a:srgbClr val="FF0000"/>
                </a:solidFill>
              </a:rPr>
              <a:t>이상</a:t>
            </a:r>
            <a:r>
              <a:rPr lang="ko-KR" altLang="en-US" sz="1050" dirty="0"/>
              <a:t>의</a:t>
            </a:r>
            <a:endParaRPr lang="en-US" altLang="ko-KR" sz="1050" dirty="0"/>
          </a:p>
          <a:p>
            <a:r>
              <a:rPr lang="ko-KR" altLang="en-US" sz="1050" dirty="0"/>
              <a:t>이물이 있으면 불량처리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2BAD719-5A8B-479C-AD8E-3EBB2C940A9B}"/>
              </a:ext>
            </a:extLst>
          </p:cNvPr>
          <p:cNvSpPr/>
          <p:nvPr/>
        </p:nvSpPr>
        <p:spPr>
          <a:xfrm>
            <a:off x="7495907" y="1701352"/>
            <a:ext cx="12907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1</a:t>
            </a:r>
            <a:r>
              <a:rPr lang="el-GR" altLang="ko-KR" dirty="0"/>
              <a:t>μ</a:t>
            </a:r>
            <a:r>
              <a:rPr lang="en-US" altLang="ko-KR" dirty="0"/>
              <a:t>m =</a:t>
            </a:r>
            <a:r>
              <a:rPr lang="en-US" altLang="ko-KR" dirty="0">
                <a:solidFill>
                  <a:srgbClr val="222222"/>
                </a:solidFill>
                <a:latin typeface="Arial" panose="020B0604020202020204" pitchFamily="34" charset="0"/>
              </a:rPr>
              <a:t>1×10</a:t>
            </a:r>
            <a:r>
              <a:rPr lang="ko-KR" altLang="en-US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−</a:t>
            </a:r>
            <a:r>
              <a:rPr lang="en-US" altLang="ko-KR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6</a:t>
            </a:r>
            <a:r>
              <a:rPr lang="ko-KR" altLang="en-US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altLang="ko-KR" dirty="0"/>
              <a:t>m 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806" y="3519200"/>
            <a:ext cx="2244139" cy="2207377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329B90B-8B86-471A-AB77-A08DD0BBC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022715"/>
              </p:ext>
            </p:extLst>
          </p:nvPr>
        </p:nvGraphicFramePr>
        <p:xfrm>
          <a:off x="3728229" y="3014581"/>
          <a:ext cx="1893153" cy="368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3153">
                  <a:extLst>
                    <a:ext uri="{9D8B030D-6E8A-4147-A177-3AD203B41FA5}">
                      <a16:colId xmlns:a16="http://schemas.microsoft.com/office/drawing/2014/main" val="619815389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검사기 </a:t>
                      </a:r>
                      <a:r>
                        <a:rPr lang="en-US" altLang="ko-KR" sz="900" u="none" strike="noStrike" dirty="0">
                          <a:effectLst/>
                        </a:rPr>
                        <a:t>14</a:t>
                      </a:r>
                      <a:r>
                        <a:rPr lang="ko-KR" altLang="en-US" sz="900" u="none" strike="noStrike" dirty="0">
                          <a:effectLst/>
                        </a:rPr>
                        <a:t>대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70222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기계 </a:t>
                      </a:r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r>
                        <a:rPr lang="ko-KR" altLang="en-US" sz="900" u="none" strike="noStrike" dirty="0">
                          <a:effectLst/>
                        </a:rPr>
                        <a:t>대당 일 </a:t>
                      </a:r>
                      <a:r>
                        <a:rPr lang="en-US" altLang="ko-KR" sz="900" u="none" strike="noStrike" dirty="0">
                          <a:effectLst/>
                        </a:rPr>
                        <a:t>5~6</a:t>
                      </a:r>
                      <a:r>
                        <a:rPr lang="ko-KR" altLang="en-US" sz="900" u="none" strike="noStrike" dirty="0">
                          <a:effectLst/>
                        </a:rPr>
                        <a:t>만개를 검사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27971719"/>
                  </a:ext>
                </a:extLst>
              </a:tr>
            </a:tbl>
          </a:graphicData>
        </a:graphic>
      </p:graphicFrame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BA1D314-EA76-4644-96E6-65D833557489}"/>
              </a:ext>
            </a:extLst>
          </p:cNvPr>
          <p:cNvCxnSpPr/>
          <p:nvPr/>
        </p:nvCxnSpPr>
        <p:spPr>
          <a:xfrm flipH="1">
            <a:off x="6918945" y="4673645"/>
            <a:ext cx="448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C316C5D7-2B82-4859-A33F-048933C0A5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12729"/>
              </p:ext>
            </p:extLst>
          </p:nvPr>
        </p:nvGraphicFramePr>
        <p:xfrm>
          <a:off x="4848033" y="5743591"/>
          <a:ext cx="1371600" cy="11049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3543081147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80628627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0.05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불량률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약</a:t>
                      </a:r>
                      <a:r>
                        <a:rPr lang="en-US" altLang="ko-KR" sz="900" u="none" strike="noStrike">
                          <a:effectLst/>
                        </a:rPr>
                        <a:t>5%)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939180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</a:rPr>
                        <a:t>      </a:t>
                      </a:r>
                      <a:r>
                        <a:rPr lang="en-US" altLang="ko-KR" sz="900" u="none" strike="noStrike" dirty="0">
                          <a:effectLst/>
                        </a:rPr>
                        <a:t>86,400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초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303075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</a:rPr>
                        <a:t>          </a:t>
                      </a:r>
                      <a:r>
                        <a:rPr lang="en-US" altLang="ko-KR" sz="900" u="none" strike="noStrike" dirty="0">
                          <a:effectLst/>
                        </a:rPr>
                        <a:t>1.44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초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173224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프레임</a:t>
                      </a:r>
                      <a:r>
                        <a:rPr lang="en-US" altLang="ko-KR" sz="900" u="none" strike="noStrike">
                          <a:effectLst/>
                        </a:rPr>
                        <a:t>/</a:t>
                      </a:r>
                      <a:r>
                        <a:rPr lang="ko-KR" altLang="en-US" sz="900" u="none" strike="noStrike">
                          <a:effectLst/>
                        </a:rPr>
                        <a:t>칩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3833046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00" u="none" strike="noStrike" dirty="0">
                          <a:effectLst/>
                        </a:rPr>
                        <a:t>12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MB/</a:t>
                      </a:r>
                      <a:r>
                        <a:rPr lang="ko-KR" altLang="en-US" sz="900" u="none" strike="noStrike">
                          <a:effectLst/>
                        </a:rPr>
                        <a:t>프레임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43800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900" u="none" strike="noStrike" dirty="0">
                          <a:effectLst/>
                        </a:rPr>
                        <a:t>          </a:t>
                      </a:r>
                      <a:r>
                        <a:rPr lang="en-US" altLang="ko-KR" sz="900" u="none" strike="noStrike" dirty="0">
                          <a:effectLst/>
                        </a:rPr>
                        <a:t>2.92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MB/</a:t>
                      </a:r>
                      <a:r>
                        <a:rPr lang="ko-KR" altLang="en-US" sz="900" u="none" strike="noStrike" dirty="0">
                          <a:effectLst/>
                        </a:rPr>
                        <a:t>초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50392509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81819D9-61F8-4B21-8584-7FC2B521AD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7113230"/>
              </p:ext>
            </p:extLst>
          </p:nvPr>
        </p:nvGraphicFramePr>
        <p:xfrm>
          <a:off x="7367927" y="4213270"/>
          <a:ext cx="1964069" cy="920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4069">
                  <a:extLst>
                    <a:ext uri="{9D8B030D-6E8A-4147-A177-3AD203B41FA5}">
                      <a16:colId xmlns:a16="http://schemas.microsoft.com/office/drawing/2014/main" val="3358368226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이물이 있는경우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7617026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이물 큰 것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부터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en-US" altLang="ko-KR" sz="900" u="none" strike="noStrike" dirty="0">
                          <a:effectLst/>
                        </a:rPr>
                        <a:t>6</a:t>
                      </a:r>
                      <a:r>
                        <a:rPr lang="ko-KR" altLang="en-US" sz="900" u="none" strike="noStrike" dirty="0">
                          <a:effectLst/>
                        </a:rPr>
                        <a:t>장을 보여줌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175175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1</a:t>
                      </a:r>
                      <a:r>
                        <a:rPr lang="ko-KR" altLang="en-US" sz="900" u="none" strike="noStrike" dirty="0">
                          <a:effectLst/>
                        </a:rPr>
                        <a:t>프레임당 </a:t>
                      </a:r>
                      <a:r>
                        <a:rPr lang="en-US" altLang="ko-KR" sz="900" u="none" strike="noStrike" dirty="0">
                          <a:effectLst/>
                        </a:rPr>
                        <a:t>12</a:t>
                      </a:r>
                      <a:r>
                        <a:rPr lang="en-US" sz="900" u="none" strike="noStrike" dirty="0">
                          <a:effectLst/>
                        </a:rPr>
                        <a:t>M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991428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칩</a:t>
                      </a:r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effectLst/>
                        </a:rPr>
                        <a:t>필터</a:t>
                      </a:r>
                      <a:r>
                        <a:rPr lang="en-US" altLang="ko-KR" sz="900" u="none" strike="noStrike" dirty="0">
                          <a:effectLst/>
                        </a:rPr>
                        <a:t>) 1</a:t>
                      </a:r>
                      <a:r>
                        <a:rPr lang="ko-KR" altLang="en-US" sz="900" u="none" strike="noStrike" dirty="0">
                          <a:effectLst/>
                        </a:rPr>
                        <a:t>개당 </a:t>
                      </a:r>
                      <a:r>
                        <a:rPr lang="en-US" altLang="ko-KR" sz="900" u="none" strike="noStrike" dirty="0">
                          <a:effectLst/>
                        </a:rPr>
                        <a:t>7</a:t>
                      </a:r>
                      <a:r>
                        <a:rPr lang="ko-KR" altLang="en-US" sz="900" u="none" strike="noStrike" dirty="0">
                          <a:effectLst/>
                        </a:rPr>
                        <a:t>프레임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088257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칩 단위로 계속 </a:t>
                      </a:r>
                      <a:r>
                        <a:rPr lang="en-US" sz="900" u="none" strike="noStrike" dirty="0">
                          <a:effectLst/>
                        </a:rPr>
                        <a:t>refresh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60589861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4F567A1-F9D1-4C0D-AFA0-7690ACEFD9E5}"/>
              </a:ext>
            </a:extLst>
          </p:cNvPr>
          <p:cNvSpPr txBox="1"/>
          <p:nvPr/>
        </p:nvSpPr>
        <p:spPr>
          <a:xfrm>
            <a:off x="6273254" y="5892318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불량품만 처리하는 경우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검사기 업체</a:t>
            </a:r>
            <a:r>
              <a:rPr lang="en-US" altLang="ko-KR" dirty="0"/>
              <a:t>, </a:t>
            </a:r>
            <a:r>
              <a:rPr lang="ko-KR" altLang="en-US" dirty="0"/>
              <a:t>네트워크 업체가 있음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F257F36-7867-4B2E-A630-70690D625893}"/>
              </a:ext>
            </a:extLst>
          </p:cNvPr>
          <p:cNvCxnSpPr/>
          <p:nvPr/>
        </p:nvCxnSpPr>
        <p:spPr>
          <a:xfrm flipH="1">
            <a:off x="4168432" y="4673645"/>
            <a:ext cx="448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E0AD99E1-EBAA-41A8-96E6-A0593BFFC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23" y="4013171"/>
            <a:ext cx="3761999" cy="2504516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0D3BD804-77F1-4C2D-878C-14681A6781B4}"/>
              </a:ext>
            </a:extLst>
          </p:cNvPr>
          <p:cNvSpPr/>
          <p:nvPr/>
        </p:nvSpPr>
        <p:spPr>
          <a:xfrm>
            <a:off x="7516282" y="2146132"/>
            <a:ext cx="16946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픽셀당 사이즈 </a:t>
            </a:r>
            <a:r>
              <a:rPr lang="en-US" altLang="ko-KR" dirty="0"/>
              <a:t>1.13</a:t>
            </a:r>
            <a:r>
              <a:rPr lang="el-GR" altLang="ko-KR" dirty="0"/>
              <a:t>μ</a:t>
            </a:r>
            <a:r>
              <a:rPr lang="en-US" altLang="ko-KR" dirty="0"/>
              <a:t>m</a:t>
            </a:r>
            <a:r>
              <a:rPr lang="ko-KR" altLang="en-US" dirty="0"/>
              <a:t> 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6DA85A52-22CD-4DDD-9006-A60B5F218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341092"/>
              </p:ext>
            </p:extLst>
          </p:nvPr>
        </p:nvGraphicFramePr>
        <p:xfrm>
          <a:off x="474104" y="3515602"/>
          <a:ext cx="1736199" cy="368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36199">
                  <a:extLst>
                    <a:ext uri="{9D8B030D-6E8A-4147-A177-3AD203B41FA5}">
                      <a16:colId xmlns:a16="http://schemas.microsoft.com/office/drawing/2014/main" val="168190740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검출 </a:t>
                      </a:r>
                      <a:r>
                        <a:rPr lang="en-US" sz="900" u="none" strike="noStrike" dirty="0">
                          <a:effectLst/>
                        </a:rPr>
                        <a:t>Data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68801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   </a:t>
                      </a:r>
                      <a:r>
                        <a:rPr lang="en-US" altLang="ko-KR" sz="900" u="none" strike="noStrike" dirty="0">
                          <a:effectLst/>
                        </a:rPr>
                        <a:t>- </a:t>
                      </a:r>
                      <a:r>
                        <a:rPr lang="ko-KR" altLang="en-US" sz="900" u="none" strike="noStrike" dirty="0">
                          <a:effectLst/>
                        </a:rPr>
                        <a:t>칩 단위 이물사이즈 누적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91895521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CC2D0F4E-03E4-48C8-9859-901092211379}"/>
              </a:ext>
            </a:extLst>
          </p:cNvPr>
          <p:cNvSpPr/>
          <p:nvPr/>
        </p:nvSpPr>
        <p:spPr>
          <a:xfrm>
            <a:off x="3759415" y="2199851"/>
            <a:ext cx="7745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라인</a:t>
            </a:r>
            <a:r>
              <a:rPr lang="en-US" altLang="ko-KR" dirty="0"/>
              <a:t>×</a:t>
            </a:r>
            <a:r>
              <a:rPr lang="ko-KR" altLang="en-US" dirty="0"/>
              <a:t>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B7B825-67A3-4533-9A73-7885A527577D}"/>
              </a:ext>
            </a:extLst>
          </p:cNvPr>
          <p:cNvSpPr txBox="1"/>
          <p:nvPr/>
        </p:nvSpPr>
        <p:spPr>
          <a:xfrm>
            <a:off x="765406" y="435379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상면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9BA1DFC-FE86-4AAF-99AD-A7D1C746A831}"/>
              </a:ext>
            </a:extLst>
          </p:cNvPr>
          <p:cNvSpPr txBox="1"/>
          <p:nvPr/>
        </p:nvSpPr>
        <p:spPr>
          <a:xfrm>
            <a:off x="757269" y="601542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>
                <a:solidFill>
                  <a:srgbClr val="FF0000"/>
                </a:solidFill>
              </a:rPr>
              <a:t>하면</a:t>
            </a:r>
          </a:p>
        </p:txBody>
      </p:sp>
    </p:spTree>
    <p:extLst>
      <p:ext uri="{BB962C8B-B14F-4D97-AF65-F5344CB8AC3E}">
        <p14:creationId xmlns:p14="http://schemas.microsoft.com/office/powerpoint/2010/main" val="157514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1E2BE-6153-4BD4-B2CA-E86A1FA87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Defect </a:t>
            </a:r>
            <a:r>
              <a:rPr lang="ko-KR" altLang="en-US" dirty="0"/>
              <a:t>검사 </a:t>
            </a:r>
            <a:r>
              <a:rPr lang="en-US" altLang="ko-KR" dirty="0"/>
              <a:t>: Lot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C09BD0-87AD-4CCA-B769-C3A9D137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0C558AA-583D-4746-A70D-6B9A1B67985C}"/>
              </a:ext>
            </a:extLst>
          </p:cNvPr>
          <p:cNvGrpSpPr/>
          <p:nvPr/>
        </p:nvGrpSpPr>
        <p:grpSpPr>
          <a:xfrm>
            <a:off x="409038" y="958178"/>
            <a:ext cx="4970096" cy="5211466"/>
            <a:chOff x="2467952" y="823267"/>
            <a:chExt cx="4970096" cy="521146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0000000-0008-0000-0000-00000D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7953" y="823267"/>
              <a:ext cx="4970095" cy="5211466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000000-0008-0000-0000-00000E000000}"/>
                </a:ext>
              </a:extLst>
            </p:cNvPr>
            <p:cNvSpPr/>
            <p:nvPr/>
          </p:nvSpPr>
          <p:spPr>
            <a:xfrm>
              <a:off x="2467952" y="1297073"/>
              <a:ext cx="4689231" cy="89144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 b="1" cap="none" spc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endParaRPr>
            </a:p>
          </p:txBody>
        </p:sp>
        <p:sp>
          <p:nvSpPr>
            <p:cNvPr id="9" name="TextBox 14">
              <a:extLst>
                <a:ext uri="{FF2B5EF4-FFF2-40B4-BE49-F238E27FC236}">
                  <a16:creationId xmlns:a16="http://schemas.microsoft.com/office/drawing/2014/main" id="{00000000-0008-0000-0000-00000F000000}"/>
                </a:ext>
              </a:extLst>
            </p:cNvPr>
            <p:cNvSpPr txBox="1"/>
            <p:nvPr/>
          </p:nvSpPr>
          <p:spPr>
            <a:xfrm>
              <a:off x="3444877" y="1595035"/>
              <a:ext cx="2596171" cy="3712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이물에 형태로 불량 유형 구분 설명</a:t>
              </a:r>
            </a:p>
          </p:txBody>
        </p:sp>
        <p:sp>
          <p:nvSpPr>
            <p:cNvPr id="10" name="아래쪽 화살표 15">
              <a:extLst>
                <a:ext uri="{FF2B5EF4-FFF2-40B4-BE49-F238E27FC236}">
                  <a16:creationId xmlns:a16="http://schemas.microsoft.com/office/drawing/2014/main" id="{00000000-0008-0000-0000-000010000000}"/>
                </a:ext>
              </a:extLst>
            </p:cNvPr>
            <p:cNvSpPr/>
            <p:nvPr/>
          </p:nvSpPr>
          <p:spPr>
            <a:xfrm>
              <a:off x="4885837" y="2195842"/>
              <a:ext cx="168519" cy="23397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  <p:sp>
          <p:nvSpPr>
            <p:cNvPr id="11" name="TextBox 16">
              <a:extLst>
                <a:ext uri="{FF2B5EF4-FFF2-40B4-BE49-F238E27FC236}">
                  <a16:creationId xmlns:a16="http://schemas.microsoft.com/office/drawing/2014/main" id="{00000000-0008-0000-0000-000011000000}"/>
                </a:ext>
              </a:extLst>
            </p:cNvPr>
            <p:cNvSpPr txBox="1"/>
            <p:nvPr/>
          </p:nvSpPr>
          <p:spPr>
            <a:xfrm>
              <a:off x="5127628" y="4244939"/>
              <a:ext cx="1272442" cy="3712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mpd="sng">
              <a:solidFill>
                <a:schemeClr val="lt1">
                  <a:shade val="5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rtlCol="0" anchor="t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900"/>
                <a:t>결과</a:t>
              </a: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AE4C800-3D3B-45B5-9F83-D17E86B68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13261"/>
              </p:ext>
            </p:extLst>
          </p:nvPr>
        </p:nvGraphicFramePr>
        <p:xfrm>
          <a:off x="5645253" y="4379850"/>
          <a:ext cx="2711156" cy="648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1156">
                  <a:extLst>
                    <a:ext uri="{9D8B030D-6E8A-4147-A177-3AD203B41FA5}">
                      <a16:colId xmlns:a16="http://schemas.microsoft.com/office/drawing/2014/main" val="162581381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N</a:t>
                      </a:r>
                      <a:r>
                        <a:rPr lang="ko-KR" altLang="en-US" sz="900" u="none" strike="noStrike" dirty="0">
                          <a:effectLst/>
                        </a:rPr>
                        <a:t>은 불량</a:t>
                      </a:r>
                      <a:r>
                        <a:rPr lang="en-US" altLang="ko-KR" sz="900" u="none" strike="noStrike" dirty="0">
                          <a:effectLst/>
                        </a:rPr>
                        <a:t>, G</a:t>
                      </a:r>
                      <a:r>
                        <a:rPr lang="ko-KR" altLang="en-US" sz="900" u="none" strike="noStrike" dirty="0">
                          <a:effectLst/>
                        </a:rPr>
                        <a:t>는 양품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579562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12×11 </a:t>
                      </a:r>
                      <a:r>
                        <a:rPr lang="ko-KR" altLang="en-US" sz="900" u="none" strike="noStrike">
                          <a:effectLst/>
                        </a:rPr>
                        <a:t>칩의 예를 보여줌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194758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6</a:t>
                      </a:r>
                      <a:r>
                        <a:rPr lang="ko-KR" altLang="en-US" sz="900" u="none" strike="noStrike" dirty="0">
                          <a:effectLst/>
                        </a:rPr>
                        <a:t>가지 불량유형을 분류해주지만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정확도가 떨어짐</a:t>
                      </a:r>
                      <a:endParaRPr lang="en-US" altLang="ko-KR" sz="900" u="none" strike="noStrike" dirty="0">
                        <a:effectLst/>
                      </a:endParaRPr>
                    </a:p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(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현재는 상부</a:t>
                      </a:r>
                      <a:r>
                        <a:rPr lang="en-US" altLang="ko-KR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9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하부 이물 불량 위주로 처리하고 있음</a:t>
                      </a:r>
                      <a:r>
                        <a:rPr lang="en-US" altLang="ko-KR" sz="900" u="none" strike="noStrike" dirty="0">
                          <a:effectLst/>
                        </a:rPr>
                        <a:t>)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60988122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2C7F8E92-C37A-41BA-86A2-7CFA54E4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15" y="2663768"/>
            <a:ext cx="5099338" cy="8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9AE9B-8423-426A-88FB-1BBC1C8C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Dimension Check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A7BA4-FD72-49DD-9AF7-420DAB29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00000-0008-0000-0000-0000120000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5" y="968685"/>
            <a:ext cx="3474184" cy="3370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000000-0008-0000-0000-0000140000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6566" y="1247109"/>
            <a:ext cx="5178914" cy="2813539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FCA7E88-FFE1-4052-8B63-AEC2DA1D1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22060"/>
              </p:ext>
            </p:extLst>
          </p:nvPr>
        </p:nvGraphicFramePr>
        <p:xfrm>
          <a:off x="4537431" y="4060648"/>
          <a:ext cx="4170563" cy="431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70563">
                  <a:extLst>
                    <a:ext uri="{9D8B030D-6E8A-4147-A177-3AD203B41FA5}">
                      <a16:colId xmlns:a16="http://schemas.microsoft.com/office/drawing/2014/main" val="347471276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인쇄후 절단을 하게 됨</a:t>
                      </a:r>
                      <a:r>
                        <a:rPr lang="en-US" altLang="ko-KR" sz="1100" u="none" strike="noStrike">
                          <a:effectLst/>
                        </a:rPr>
                        <a:t>. </a:t>
                      </a:r>
                      <a:r>
                        <a:rPr lang="ko-KR" altLang="en-US" sz="1100" u="none" strike="noStrike">
                          <a:effectLst/>
                        </a:rPr>
                        <a:t>이때도 검사를 하며</a:t>
                      </a:r>
                      <a:r>
                        <a:rPr lang="en-US" altLang="ko-KR" sz="1100" u="none" strike="noStrike">
                          <a:effectLst/>
                        </a:rPr>
                        <a:t>, </a:t>
                      </a:r>
                      <a:r>
                        <a:rPr lang="ko-KR" altLang="en-US" sz="1100" u="none" strike="noStrike">
                          <a:effectLst/>
                        </a:rPr>
                        <a:t>잘되고 있음</a:t>
                      </a:r>
                      <a:endParaRPr lang="ko-KR" altLang="en-US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391267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예를 들면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인쇄를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계속하다보면</a:t>
                      </a:r>
                      <a:r>
                        <a:rPr lang="ko-KR" altLang="en-US" sz="1100" u="none" strike="noStrike" dirty="0">
                          <a:effectLst/>
                        </a:rPr>
                        <a:t> 잉크 부족으로 계속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작아짐</a:t>
                      </a:r>
                      <a:r>
                        <a:rPr lang="en-US" altLang="ko-KR" sz="1100" u="none" strike="noStrike" dirty="0">
                          <a:effectLst/>
                        </a:rPr>
                        <a:t>.</a:t>
                      </a:r>
                      <a:endParaRPr lang="en-US" altLang="ko-KR" sz="11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6460025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6F92C55-406E-40A4-B27C-CFF0B4DE8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010835"/>
              </p:ext>
            </p:extLst>
          </p:nvPr>
        </p:nvGraphicFramePr>
        <p:xfrm>
          <a:off x="5423195" y="4545868"/>
          <a:ext cx="3468110" cy="1136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68110">
                  <a:extLst>
                    <a:ext uri="{9D8B030D-6E8A-4147-A177-3AD203B41FA5}">
                      <a16:colId xmlns:a16="http://schemas.microsoft.com/office/drawing/2014/main" val="1677650552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인쇄와 관련된 데이터임</a:t>
                      </a:r>
                      <a:endParaRPr lang="ko-KR" altLang="en-US" sz="11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492491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인쇄부분은 빛의 산란이 있어서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과잉검사들이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일어남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1196096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1) </a:t>
                      </a:r>
                      <a:r>
                        <a:rPr lang="ko-KR" altLang="en-US" sz="900" u="none" strike="noStrike">
                          <a:effectLst/>
                        </a:rPr>
                        <a:t>인쇄된 부분의 전체사이즈 변화 패턴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5500465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2) </a:t>
                      </a:r>
                      <a:r>
                        <a:rPr lang="ko-KR" altLang="en-US" sz="900" u="none" strike="noStrike">
                          <a:effectLst/>
                        </a:rPr>
                        <a:t>외형적인 부분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번짐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인쇄가 안된 부분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핀홀</a:t>
                      </a:r>
                      <a:r>
                        <a:rPr lang="en-US" altLang="ko-KR" sz="900" u="none" strike="noStrike">
                          <a:effectLst/>
                        </a:rPr>
                        <a:t>)) </a:t>
                      </a:r>
                      <a:r>
                        <a:rPr lang="ko-KR" altLang="en-US" sz="900" u="none" strike="noStrike">
                          <a:effectLst/>
                        </a:rPr>
                        <a:t>검출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8306641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전체이미지에 대한 </a:t>
                      </a:r>
                      <a:r>
                        <a:rPr lang="en-US" altLang="ko-KR" sz="900" u="none" strike="noStrike">
                          <a:effectLst/>
                        </a:rPr>
                        <a:t>size </a:t>
                      </a:r>
                      <a:r>
                        <a:rPr lang="ko-KR" altLang="en-US" sz="900" u="none" strike="noStrike">
                          <a:effectLst/>
                        </a:rPr>
                        <a:t>검사는 하고 있음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2938993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 err="1">
                          <a:effectLst/>
                        </a:rPr>
                        <a:t>인쇄번짐이나</a:t>
                      </a:r>
                      <a:r>
                        <a:rPr lang="ko-KR" altLang="en-US" sz="900" u="none" strike="noStrike" dirty="0">
                          <a:effectLst/>
                        </a:rPr>
                        <a:t>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핀홀은</a:t>
                      </a:r>
                      <a:r>
                        <a:rPr lang="ko-KR" altLang="en-US" sz="900" u="none" strike="noStrike" dirty="0">
                          <a:effectLst/>
                        </a:rPr>
                        <a:t> 정확도가 떨어져서 생략하고 있음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1162842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:a16="http://schemas.microsoft.com/office/drawing/2014/main" id="{0F16EA65-BE31-48C8-AAF8-95CAC2A1A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11" y="5672505"/>
            <a:ext cx="6589912" cy="8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58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32A394-F53B-4DFF-9875-8F4CA7ED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Nozzle </a:t>
            </a:r>
            <a:r>
              <a:rPr lang="ko-KR" altLang="en-US" dirty="0"/>
              <a:t>검사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B23198-E964-4AA5-99FF-883A78F7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00000-0008-0000-0000-00001600000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50" y="1142435"/>
            <a:ext cx="2728132" cy="26425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000000-0008-0000-0000-0000170000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435" y="1149760"/>
            <a:ext cx="2185564" cy="26352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4503D94-5390-46FD-8924-5BFB305B84B5}"/>
              </a:ext>
            </a:extLst>
          </p:cNvPr>
          <p:cNvSpPr/>
          <p:nvPr/>
        </p:nvSpPr>
        <p:spPr>
          <a:xfrm>
            <a:off x="587342" y="839599"/>
            <a:ext cx="11977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1)  전체 이미지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E95D607-C1E3-41A2-B5C6-B2D99343E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046383"/>
              </p:ext>
            </p:extLst>
          </p:nvPr>
        </p:nvGraphicFramePr>
        <p:xfrm>
          <a:off x="5909452" y="1205070"/>
          <a:ext cx="3851381" cy="147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51381">
                  <a:extLst>
                    <a:ext uri="{9D8B030D-6E8A-4147-A177-3AD203B41FA5}">
                      <a16:colId xmlns:a16="http://schemas.microsoft.com/office/drawing/2014/main" val="1823503074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노즐은 </a:t>
                      </a:r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r>
                        <a:rPr lang="ko-KR" altLang="en-US" sz="900" u="none" strike="noStrike">
                          <a:effectLst/>
                        </a:rPr>
                        <a:t>개가 있음</a:t>
                      </a:r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옆의 숫자는 노즐 번호</a:t>
                      </a:r>
                      <a:r>
                        <a:rPr lang="en-US" altLang="ko-KR" sz="900" u="none" strike="noStrike">
                          <a:effectLst/>
                        </a:rPr>
                        <a:t>)</a:t>
                      </a:r>
                      <a:endParaRPr lang="en-US" altLang="ko-KR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844274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노즐은 </a:t>
                      </a:r>
                      <a:r>
                        <a:rPr lang="en-US" altLang="ko-KR" sz="900" u="none" strike="noStrike">
                          <a:effectLst/>
                        </a:rPr>
                        <a:t>round robin</a:t>
                      </a:r>
                      <a:r>
                        <a:rPr lang="ko-KR" altLang="en-US" sz="900" u="none" strike="noStrike">
                          <a:effectLst/>
                        </a:rPr>
                        <a:t>방식으로 작업함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6877582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이물</a:t>
                      </a:r>
                      <a:r>
                        <a:rPr lang="en-US" altLang="ko-KR" sz="900" u="none" strike="noStrike">
                          <a:effectLst/>
                        </a:rPr>
                        <a:t>-dimension </a:t>
                      </a:r>
                      <a:r>
                        <a:rPr lang="ko-KR" altLang="en-US" sz="900" u="none" strike="noStrike">
                          <a:effectLst/>
                        </a:rPr>
                        <a:t>검사후 양품에 대하여서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칩을 이동시킴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055896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양품 및 불량을 노즐이 정렬하여 분류함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115208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노즐에 의한 오염 발생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411163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양품만 정렬한 것임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171872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>
                          <a:effectLst/>
                        </a:rPr>
                        <a:t>밝은 녹색은 노즐이 </a:t>
                      </a:r>
                      <a:r>
                        <a:rPr lang="en-US" altLang="ko-KR" sz="900" u="none" strike="noStrike">
                          <a:effectLst/>
                        </a:rPr>
                        <a:t>sampling</a:t>
                      </a:r>
                      <a:r>
                        <a:rPr lang="ko-KR" altLang="en-US" sz="900" u="none" strike="noStrike">
                          <a:effectLst/>
                        </a:rPr>
                        <a:t>하여 검사완료하였고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문제가 없음을 나타냄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581940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문제가 발생시에는 빨강으로 표시되지만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이 예에서는 없음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83471742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F3028C-AAE2-4F4F-A7A8-3C578BF4883C}"/>
              </a:ext>
            </a:extLst>
          </p:cNvPr>
          <p:cNvGrpSpPr/>
          <p:nvPr/>
        </p:nvGrpSpPr>
        <p:grpSpPr>
          <a:xfrm>
            <a:off x="535231" y="4511686"/>
            <a:ext cx="2897751" cy="1680462"/>
            <a:chOff x="3504124" y="3785010"/>
            <a:chExt cx="2897751" cy="168046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0000000-0008-0000-0000-000018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4124" y="3785010"/>
              <a:ext cx="2897751" cy="1680462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0000000-0008-0000-0000-00001A000000}"/>
                </a:ext>
              </a:extLst>
            </p:cNvPr>
            <p:cNvSpPr/>
            <p:nvPr/>
          </p:nvSpPr>
          <p:spPr>
            <a:xfrm>
              <a:off x="4796345" y="4780185"/>
              <a:ext cx="195855" cy="16950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A5B98D0-3C71-4899-A61A-8BC0312090D7}"/>
              </a:ext>
            </a:extLst>
          </p:cNvPr>
          <p:cNvGrpSpPr/>
          <p:nvPr/>
        </p:nvGrpSpPr>
        <p:grpSpPr>
          <a:xfrm>
            <a:off x="3603965" y="4523292"/>
            <a:ext cx="2876923" cy="1668856"/>
            <a:chOff x="3538829" y="5506861"/>
            <a:chExt cx="2876923" cy="16688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0000000-0008-0000-0000-000019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38829" y="5506861"/>
              <a:ext cx="2876923" cy="1668856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00000000-0008-0000-0000-00001B000000}"/>
                </a:ext>
              </a:extLst>
            </p:cNvPr>
            <p:cNvSpPr/>
            <p:nvPr/>
          </p:nvSpPr>
          <p:spPr>
            <a:xfrm>
              <a:off x="4927483" y="6380992"/>
              <a:ext cx="192307" cy="17158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ko-KR" altLang="en-US" sz="1100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F4212E-E21D-4B65-8CC8-ABF0EBC8B238}"/>
              </a:ext>
            </a:extLst>
          </p:cNvPr>
          <p:cNvSpPr/>
          <p:nvPr/>
        </p:nvSpPr>
        <p:spPr>
          <a:xfrm>
            <a:off x="333006" y="4114898"/>
            <a:ext cx="11592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) 불량 이미지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9466CF6-4258-4EE3-99E5-B7D081439D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618296"/>
              </p:ext>
            </p:extLst>
          </p:nvPr>
        </p:nvGraphicFramePr>
        <p:xfrm>
          <a:off x="4671217" y="4023597"/>
          <a:ext cx="4418843" cy="3683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18843">
                  <a:extLst>
                    <a:ext uri="{9D8B030D-6E8A-4147-A177-3AD203B41FA5}">
                      <a16:colId xmlns:a16="http://schemas.microsoft.com/office/drawing/2014/main" val="153232724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번 노즐이 </a:t>
                      </a:r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시방향에 문제가 있으면</a:t>
                      </a:r>
                      <a:r>
                        <a:rPr lang="en-US" altLang="ko-KR" sz="900" u="none" strike="noStrike">
                          <a:effectLst/>
                        </a:rPr>
                        <a:t>, </a:t>
                      </a:r>
                      <a:r>
                        <a:rPr lang="ko-KR" altLang="en-US" sz="900" u="none" strike="noStrike">
                          <a:effectLst/>
                        </a:rPr>
                        <a:t>계속 </a:t>
                      </a:r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시 방향에 발생하여야 하는데</a:t>
                      </a:r>
                      <a:endParaRPr lang="ko-KR" altLang="en-US" sz="900" b="0" i="0" u="none" strike="noStrike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705736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u="none" strike="noStrike" dirty="0">
                          <a:effectLst/>
                        </a:rPr>
                        <a:t>예를 들면 </a:t>
                      </a:r>
                      <a:r>
                        <a:rPr lang="en-US" altLang="ko-KR" sz="900" u="none" strike="noStrike" dirty="0">
                          <a:effectLst/>
                        </a:rPr>
                        <a:t>10</a:t>
                      </a:r>
                      <a:r>
                        <a:rPr lang="ko-KR" altLang="en-US" sz="900" u="none" strike="noStrike" dirty="0">
                          <a:effectLst/>
                        </a:rPr>
                        <a:t>시 방향에 발생하면</a:t>
                      </a:r>
                      <a:r>
                        <a:rPr lang="en-US" altLang="ko-KR" sz="900" u="none" strike="noStrike" dirty="0">
                          <a:effectLst/>
                        </a:rPr>
                        <a:t>, </a:t>
                      </a:r>
                      <a:r>
                        <a:rPr lang="ko-KR" altLang="en-US" sz="900" u="none" strike="noStrike" dirty="0">
                          <a:effectLst/>
                        </a:rPr>
                        <a:t>노즐 문제가 </a:t>
                      </a:r>
                      <a:r>
                        <a:rPr lang="ko-KR" altLang="en-US" sz="900" u="none" strike="noStrike" dirty="0" err="1">
                          <a:effectLst/>
                        </a:rPr>
                        <a:t>아닌데도</a:t>
                      </a:r>
                      <a:r>
                        <a:rPr lang="ko-KR" altLang="en-US" sz="900" u="none" strike="noStrike" dirty="0">
                          <a:effectLst/>
                        </a:rPr>
                        <a:t> 노즐 문제로 인식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64154258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604047DE-7DA0-4E3D-99AE-BE775A79D6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553" y="3156317"/>
            <a:ext cx="3190172" cy="67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90211-6C59-4DBD-A230-0A00C84D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인공지능 기반 분석 서버 구축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67AF3-A413-468A-913A-F2988BDD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C8C5B6-927A-4AB4-A80E-6402DA646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24" y="3475591"/>
            <a:ext cx="3761999" cy="250451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A30BE35-4D72-449F-9FFF-F440100D3CBA}"/>
              </a:ext>
            </a:extLst>
          </p:cNvPr>
          <p:cNvSpPr/>
          <p:nvPr/>
        </p:nvSpPr>
        <p:spPr>
          <a:xfrm>
            <a:off x="747240" y="3109664"/>
            <a:ext cx="25944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1</a:t>
            </a:r>
            <a:r>
              <a:rPr lang="ko-KR" altLang="en-US" b="1" dirty="0">
                <a:solidFill>
                  <a:srgbClr val="FF0000"/>
                </a:solidFill>
              </a:rPr>
              <a:t>단계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검출</a:t>
            </a:r>
            <a:r>
              <a:rPr lang="en-US" altLang="ko-KR" dirty="0"/>
              <a:t>Data(WaferID0.csv)</a:t>
            </a:r>
            <a:r>
              <a:rPr lang="ko-KR" altLang="en-US" dirty="0"/>
              <a:t>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6229C1-9EFF-4F4B-9878-1926E18FE68B}"/>
              </a:ext>
            </a:extLst>
          </p:cNvPr>
          <p:cNvSpPr/>
          <p:nvPr/>
        </p:nvSpPr>
        <p:spPr>
          <a:xfrm>
            <a:off x="5302808" y="3088781"/>
            <a:ext cx="31795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2</a:t>
            </a:r>
            <a:r>
              <a:rPr lang="ko-KR" altLang="en-US" b="1" dirty="0">
                <a:solidFill>
                  <a:srgbClr val="FF0000"/>
                </a:solidFill>
              </a:rPr>
              <a:t>단계 </a:t>
            </a:r>
            <a:r>
              <a:rPr lang="en-US" altLang="ko-KR" dirty="0"/>
              <a:t>: </a:t>
            </a:r>
            <a:r>
              <a:rPr lang="ko-KR" altLang="en-US" dirty="0"/>
              <a:t>이물 칩 이미지 비교</a:t>
            </a:r>
            <a:r>
              <a:rPr lang="en-US" altLang="ko-KR" dirty="0"/>
              <a:t>(image</a:t>
            </a:r>
            <a:r>
              <a:rPr lang="ko-KR" altLang="en-US" dirty="0"/>
              <a:t> </a:t>
            </a:r>
            <a:r>
              <a:rPr lang="en-US" altLang="ko-KR" dirty="0"/>
              <a:t>difference)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052F1B-FBBD-4E84-B17F-905BD52A4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867" y="3556264"/>
            <a:ext cx="1575919" cy="15287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1E66A1-9234-490E-A473-E7A2E2485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4480" y="3556264"/>
            <a:ext cx="1522975" cy="1528700"/>
          </a:xfrm>
          <a:prstGeom prst="rect">
            <a:avLst/>
          </a:prstGeom>
        </p:spPr>
      </p:pic>
      <p:pic>
        <p:nvPicPr>
          <p:cNvPr id="6146" name="Picture 2" descr="Image result for server">
            <a:extLst>
              <a:ext uri="{FF2B5EF4-FFF2-40B4-BE49-F238E27FC236}">
                <a16:creationId xmlns:a16="http://schemas.microsoft.com/office/drawing/2014/main" id="{F292B9D1-67B6-4D49-9C50-5F40A1AA8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723" y="1399829"/>
            <a:ext cx="541523" cy="66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9C3DD98-3E98-4384-A42C-E7F1E6F44174}"/>
              </a:ext>
            </a:extLst>
          </p:cNvPr>
          <p:cNvSpPr/>
          <p:nvPr/>
        </p:nvSpPr>
        <p:spPr>
          <a:xfrm>
            <a:off x="973359" y="960960"/>
            <a:ext cx="113524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/>
              <a:t>Defect </a:t>
            </a:r>
            <a:r>
              <a:rPr lang="ko-KR" altLang="en-US" dirty="0"/>
              <a:t>검사기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4A7A5A3-8906-4E6E-A853-09CCD5765F38}"/>
              </a:ext>
            </a:extLst>
          </p:cNvPr>
          <p:cNvSpPr/>
          <p:nvPr/>
        </p:nvSpPr>
        <p:spPr>
          <a:xfrm>
            <a:off x="2770455" y="883773"/>
            <a:ext cx="1999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(1) </a:t>
            </a:r>
            <a:r>
              <a:rPr lang="ko-KR" altLang="en-US" dirty="0" smtClean="0"/>
              <a:t>검출 </a:t>
            </a:r>
            <a:r>
              <a:rPr lang="en-US" altLang="ko-KR" dirty="0"/>
              <a:t>Data(WaferID0.csv)</a:t>
            </a:r>
          </a:p>
          <a:p>
            <a:r>
              <a:rPr lang="en-US" altLang="ko-KR" dirty="0" smtClean="0"/>
              <a:t>(2) </a:t>
            </a:r>
            <a:r>
              <a:rPr lang="ko-KR" altLang="en-US" dirty="0" err="1" smtClean="0"/>
              <a:t>이물칩</a:t>
            </a:r>
            <a:r>
              <a:rPr lang="ko-KR" altLang="en-US" dirty="0" smtClean="0"/>
              <a:t> </a:t>
            </a:r>
            <a:r>
              <a:rPr lang="ko-KR" altLang="en-US" dirty="0"/>
              <a:t>이미지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D4022EF-6635-481D-B6E5-E287DCED4159}"/>
              </a:ext>
            </a:extLst>
          </p:cNvPr>
          <p:cNvCxnSpPr>
            <a:stCxn id="13" idx="3"/>
            <a:endCxn id="6146" idx="1"/>
          </p:cNvCxnSpPr>
          <p:nvPr/>
        </p:nvCxnSpPr>
        <p:spPr>
          <a:xfrm>
            <a:off x="2108606" y="1099460"/>
            <a:ext cx="2565117" cy="633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3DA7C7-1B96-4067-A6E3-C25615D9694F}"/>
              </a:ext>
            </a:extLst>
          </p:cNvPr>
          <p:cNvSpPr/>
          <p:nvPr/>
        </p:nvSpPr>
        <p:spPr>
          <a:xfrm>
            <a:off x="973359" y="1567561"/>
            <a:ext cx="113524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/>
              <a:t>Defect </a:t>
            </a:r>
            <a:r>
              <a:rPr lang="ko-KR" altLang="en-US" dirty="0"/>
              <a:t>검사기 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57ADFF4-5189-4CA6-9396-5C5B21FBBF7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2108606" y="1706061"/>
            <a:ext cx="2499728" cy="126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01F7DB-B3C6-476D-8C48-2FDB5A02CDA5}"/>
                  </a:ext>
                </a:extLst>
              </p:cNvPr>
              <p:cNvSpPr txBox="1"/>
              <p:nvPr/>
            </p:nvSpPr>
            <p:spPr>
              <a:xfrm>
                <a:off x="1414524" y="1842724"/>
                <a:ext cx="2019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01F7DB-B3C6-476D-8C48-2FDB5A02C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24" y="1842724"/>
                <a:ext cx="20197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ECAC17-E8A5-4EA1-B0E7-E949528CB3B1}"/>
              </a:ext>
            </a:extLst>
          </p:cNvPr>
          <p:cNvSpPr/>
          <p:nvPr/>
        </p:nvSpPr>
        <p:spPr>
          <a:xfrm>
            <a:off x="973358" y="2321521"/>
            <a:ext cx="1135247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/>
              <a:t>Defect </a:t>
            </a:r>
            <a:r>
              <a:rPr lang="ko-KR" altLang="en-US" dirty="0"/>
              <a:t>검사기 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0683674-9881-4266-BB47-9C02306AF816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2108605" y="1944530"/>
            <a:ext cx="2565117" cy="51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D0B407-2F73-4247-AE25-67309CE946B8}"/>
              </a:ext>
            </a:extLst>
          </p:cNvPr>
          <p:cNvSpPr/>
          <p:nvPr/>
        </p:nvSpPr>
        <p:spPr>
          <a:xfrm>
            <a:off x="5165827" y="895148"/>
            <a:ext cx="25699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인공지능 기반 분석 서버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이미지를 이용한 불량 유형 구분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en-US" altLang="ko-KR" dirty="0"/>
              <a:t>Dimension Check</a:t>
            </a:r>
          </a:p>
          <a:p>
            <a:pPr marL="228600" indent="-228600">
              <a:buAutoNum type="arabicParenR"/>
            </a:pPr>
            <a:r>
              <a:rPr lang="en-US" altLang="ko-KR" dirty="0"/>
              <a:t>Nozzle </a:t>
            </a:r>
            <a:r>
              <a:rPr lang="ko-KR" altLang="en-US" dirty="0"/>
              <a:t>검사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F324B9-149B-4EB1-811E-9673F931E7FE}"/>
              </a:ext>
            </a:extLst>
          </p:cNvPr>
          <p:cNvSpPr/>
          <p:nvPr/>
        </p:nvSpPr>
        <p:spPr>
          <a:xfrm>
            <a:off x="2999491" y="2577093"/>
            <a:ext cx="1981633" cy="27699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dirty="0"/>
              <a:t>Dimension/Nozzle </a:t>
            </a:r>
            <a:r>
              <a:rPr lang="ko-KR" altLang="en-US" dirty="0"/>
              <a:t>검사기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0DB7378-F46B-4F98-A3F1-3D866DDFA682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990308" y="2096931"/>
            <a:ext cx="835814" cy="48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B8B0CB-C99D-4B92-97A8-0B17788CA2ED}"/>
                  </a:ext>
                </a:extLst>
              </p:cNvPr>
              <p:cNvSpPr txBox="1"/>
              <p:nvPr/>
            </p:nvSpPr>
            <p:spPr>
              <a:xfrm>
                <a:off x="5079880" y="2494063"/>
                <a:ext cx="3975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B8B0CB-C99D-4B92-97A8-0B17788CA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880" y="2494063"/>
                <a:ext cx="397545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직사각형 37">
            <a:extLst>
              <a:ext uri="{FF2B5EF4-FFF2-40B4-BE49-F238E27FC236}">
                <a16:creationId xmlns:a16="http://schemas.microsoft.com/office/drawing/2014/main" id="{94C1204C-87D7-4439-8BFA-6D0BA111BE0A}"/>
              </a:ext>
            </a:extLst>
          </p:cNvPr>
          <p:cNvSpPr/>
          <p:nvPr/>
        </p:nvSpPr>
        <p:spPr>
          <a:xfrm>
            <a:off x="5302808" y="5317467"/>
            <a:ext cx="17988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3</a:t>
            </a:r>
            <a:r>
              <a:rPr lang="ko-KR" altLang="en-US" b="1" dirty="0">
                <a:solidFill>
                  <a:srgbClr val="FF0000"/>
                </a:solidFill>
              </a:rPr>
              <a:t>단계</a:t>
            </a:r>
            <a:r>
              <a:rPr lang="ko-KR" altLang="en-US" dirty="0"/>
              <a:t> </a:t>
            </a:r>
            <a:r>
              <a:rPr lang="en-US" altLang="ko-KR" dirty="0"/>
              <a:t>: Dimension Check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FE01DB-DF71-46E5-A48C-3485F0C35B62}"/>
              </a:ext>
            </a:extLst>
          </p:cNvPr>
          <p:cNvSpPr/>
          <p:nvPr/>
        </p:nvSpPr>
        <p:spPr>
          <a:xfrm>
            <a:off x="5307391" y="5703108"/>
            <a:ext cx="14734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ko-KR" altLang="en-US" b="1" dirty="0">
                <a:solidFill>
                  <a:srgbClr val="FF0000"/>
                </a:solidFill>
              </a:rPr>
              <a:t>단계</a:t>
            </a:r>
            <a:r>
              <a:rPr lang="ko-KR" altLang="en-US" dirty="0"/>
              <a:t> </a:t>
            </a:r>
            <a:r>
              <a:rPr lang="en-US" altLang="ko-KR" dirty="0"/>
              <a:t>: Nozzle </a:t>
            </a:r>
            <a:r>
              <a:rPr lang="ko-KR" altLang="en-US" dirty="0"/>
              <a:t>검사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1420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칩 이미지 및 이물인식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ko-KR" smtClean="0"/>
              <a:t> </a:t>
            </a:r>
            <a:fld id="{02718BFB-6A62-44F1-B8EC-3BE4E80ED44B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753" y="1756058"/>
            <a:ext cx="4039082" cy="40104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93" y="4692532"/>
            <a:ext cx="1660804" cy="1635341"/>
          </a:xfrm>
          <a:prstGeom prst="rect">
            <a:avLst/>
          </a:prstGeom>
        </p:spPr>
      </p:pic>
      <p:cxnSp>
        <p:nvCxnSpPr>
          <p:cNvPr id="15" name="직선 화살표 연결선 14"/>
          <p:cNvCxnSpPr>
            <a:stCxn id="6" idx="3"/>
          </p:cNvCxnSpPr>
          <p:nvPr/>
        </p:nvCxnSpPr>
        <p:spPr>
          <a:xfrm>
            <a:off x="3245897" y="5510203"/>
            <a:ext cx="2420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34883" y="1391341"/>
            <a:ext cx="1210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(1) </a:t>
            </a:r>
            <a:r>
              <a:rPr lang="ko-KR" altLang="en-US" dirty="0" smtClean="0"/>
              <a:t>원본 이미지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287142" y="4415533"/>
            <a:ext cx="2787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(2) </a:t>
            </a:r>
            <a:r>
              <a:rPr lang="ko-KR" altLang="en-US" dirty="0" smtClean="0"/>
              <a:t>원본 이미지로 부터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칩 테두리 추출</a:t>
            </a:r>
            <a:endParaRPr lang="ko-KR" altLang="en-US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43" y="1816268"/>
            <a:ext cx="2943459" cy="2238406"/>
          </a:xfrm>
          <a:prstGeom prst="rect">
            <a:avLst/>
          </a:prstGeom>
        </p:spPr>
      </p:pic>
      <p:cxnSp>
        <p:nvCxnSpPr>
          <p:cNvPr id="28" name="꺾인 연결선 27"/>
          <p:cNvCxnSpPr>
            <a:stCxn id="26" idx="1"/>
            <a:endCxn id="6" idx="1"/>
          </p:cNvCxnSpPr>
          <p:nvPr/>
        </p:nvCxnSpPr>
        <p:spPr>
          <a:xfrm rot="10800000" flipH="1" flipV="1">
            <a:off x="1287143" y="2935471"/>
            <a:ext cx="297950" cy="2574732"/>
          </a:xfrm>
          <a:prstGeom prst="bentConnector3">
            <a:avLst>
              <a:gd name="adj1" fmla="val -767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512206" y="5063472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(3) </a:t>
            </a:r>
            <a:r>
              <a:rPr lang="ko-KR" altLang="en-US" dirty="0" smtClean="0"/>
              <a:t>칩 이물 및 크기 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2676926"/>
      </p:ext>
    </p:extLst>
  </p:cSld>
  <p:clrMapOvr>
    <a:masterClrMapping/>
  </p:clrMapOvr>
</p:sld>
</file>

<file path=ppt/theme/theme1.xml><?xml version="1.0" encoding="utf-8"?>
<a:theme xmlns:a="http://schemas.openxmlformats.org/drawingml/2006/main" name="t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p">
      <a:majorFont>
        <a:latin typeface="Arial"/>
        <a:ea typeface="돋움체"/>
        <a:cs typeface=""/>
      </a:majorFont>
      <a:minorFont>
        <a:latin typeface="Trebuchet MS"/>
        <a:ea typeface="돋움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p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p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p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b:\tp.ppt</Template>
  <TotalTime>75488</TotalTime>
  <Pages>40</Pages>
  <Words>1877</Words>
  <Application>Microsoft Office PowerPoint</Application>
  <PresentationFormat>A4 용지(210x297mm)</PresentationFormat>
  <Paragraphs>1061</Paragraphs>
  <Slides>28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4" baseType="lpstr">
      <vt:lpstr>Arial Unicode MS</vt:lpstr>
      <vt:lpstr>Menlo</vt:lpstr>
      <vt:lpstr>Monotype Sorts</vt:lpstr>
      <vt:lpstr>굴림</vt:lpstr>
      <vt:lpstr>돋움</vt:lpstr>
      <vt:lpstr>돋움체</vt:lpstr>
      <vt:lpstr>맑은 고딕</vt:lpstr>
      <vt:lpstr>바탕체</vt:lpstr>
      <vt:lpstr>Arial</vt:lpstr>
      <vt:lpstr>Cambria Math</vt:lpstr>
      <vt:lpstr>helvetica</vt:lpstr>
      <vt:lpstr>Times New Roman</vt:lpstr>
      <vt:lpstr>Trebuchet MS</vt:lpstr>
      <vt:lpstr>Wingdings</vt:lpstr>
      <vt:lpstr>tp</vt:lpstr>
      <vt:lpstr>워크시트</vt:lpstr>
      <vt:lpstr>옵트론텍 자동 칩 검사기 데이터 처리를 위한                         인공지능 시스템 개발 방안</vt:lpstr>
      <vt:lpstr>자동검사기 개요</vt:lpstr>
      <vt:lpstr>공정 개요</vt:lpstr>
      <vt:lpstr>Defect 검사 : 검출 Data</vt:lpstr>
      <vt:lpstr>Defect 검사 : Lot Data</vt:lpstr>
      <vt:lpstr>Dimension Check</vt:lpstr>
      <vt:lpstr>Nozzle 검사</vt:lpstr>
      <vt:lpstr>인공지능 기반 분석 서버 구축</vt:lpstr>
      <vt:lpstr>칩 이미지 및 이물인식</vt:lpstr>
      <vt:lpstr>칩 이미지 비교</vt:lpstr>
      <vt:lpstr>인공지능 기반 분석 서버 : GUI 예(이물 현황)</vt:lpstr>
      <vt:lpstr>인공지능 기반 분석 서버 : GUI 예(시계열 패턴)</vt:lpstr>
      <vt:lpstr>인공지능 기반 분석 서버 : GUI 예(시계열 패턴)</vt:lpstr>
      <vt:lpstr>인공지능 기반 분석 서버 : GUI 예(시계열 패턴)</vt:lpstr>
      <vt:lpstr>플렛폼 구현 기술 : python</vt:lpstr>
      <vt:lpstr>ML : preprocessing, visualization</vt:lpstr>
      <vt:lpstr>빅데이터/ML 적용 절차</vt:lpstr>
      <vt:lpstr>빅데이트 플랫폼 개발 예</vt:lpstr>
      <vt:lpstr>파일구조 : dimension, lot</vt:lpstr>
      <vt:lpstr>파일구조 : UnloadNozzle, UnloadPos</vt:lpstr>
      <vt:lpstr>lot_wafer dimension검사</vt:lpstr>
      <vt:lpstr>lot_wafer 상하면검사</vt:lpstr>
      <vt:lpstr>lot_wafer viewer 설계</vt:lpstr>
      <vt:lpstr>lot_wafer diff 설계</vt:lpstr>
      <vt:lpstr>client-server 구조</vt:lpstr>
      <vt:lpstr>메뉴 구성</vt:lpstr>
      <vt:lpstr>viewer : dimension, lot viewer</vt:lpstr>
      <vt:lpstr>viewer : UnloadNozzle, UnloadPos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통신망 설계 및 운용</dc:title>
  <dc:creator>chung Y.J</dc:creator>
  <cp:lastModifiedBy>kim</cp:lastModifiedBy>
  <cp:revision>954</cp:revision>
  <cp:lastPrinted>2017-06-20T02:45:07Z</cp:lastPrinted>
  <dcterms:created xsi:type="dcterms:W3CDTF">1996-03-25T18:49:56Z</dcterms:created>
  <dcterms:modified xsi:type="dcterms:W3CDTF">2018-11-10T19:10:08Z</dcterms:modified>
</cp:coreProperties>
</file>